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bookmarkIdSeed="2">
  <p:sldMasterIdLst>
    <p:sldMasterId id="2147483648" r:id="rId4"/>
  </p:sldMasterIdLst>
  <p:notesMasterIdLst>
    <p:notesMasterId r:id="rId37"/>
  </p:notesMasterIdLst>
  <p:sldIdLst>
    <p:sldId id="259" r:id="rId5"/>
    <p:sldId id="303" r:id="rId6"/>
    <p:sldId id="304" r:id="rId7"/>
    <p:sldId id="301" r:id="rId8"/>
    <p:sldId id="306" r:id="rId9"/>
    <p:sldId id="339" r:id="rId10"/>
    <p:sldId id="342" r:id="rId11"/>
    <p:sldId id="305" r:id="rId12"/>
    <p:sldId id="309" r:id="rId13"/>
    <p:sldId id="311" r:id="rId14"/>
    <p:sldId id="345" r:id="rId15"/>
    <p:sldId id="312" r:id="rId16"/>
    <p:sldId id="341" r:id="rId17"/>
    <p:sldId id="314" r:id="rId18"/>
    <p:sldId id="313" r:id="rId19"/>
    <p:sldId id="315" r:id="rId20"/>
    <p:sldId id="316" r:id="rId21"/>
    <p:sldId id="317" r:id="rId22"/>
    <p:sldId id="318" r:id="rId23"/>
    <p:sldId id="320" r:id="rId24"/>
    <p:sldId id="319" r:id="rId25"/>
    <p:sldId id="321" r:id="rId26"/>
    <p:sldId id="324" r:id="rId27"/>
    <p:sldId id="322" r:id="rId28"/>
    <p:sldId id="293" r:id="rId29"/>
    <p:sldId id="323" r:id="rId30"/>
    <p:sldId id="325" r:id="rId31"/>
    <p:sldId id="337" r:id="rId32"/>
    <p:sldId id="344" r:id="rId33"/>
    <p:sldId id="338" r:id="rId34"/>
    <p:sldId id="343" r:id="rId35"/>
    <p:sldId id="266" r:id="rId36"/>
  </p:sldIdLst>
  <p:sldSz cx="1219835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79E7BB5-BE2F-4D77-BD2A-3CF73769018B}">
          <p14:sldIdLst>
            <p14:sldId id="259"/>
          </p14:sldIdLst>
        </p14:section>
        <p14:section name="Untitled Section" id="{36B4CF7A-7EEF-45EB-9DEB-4A6E64F0A812}">
          <p14:sldIdLst>
            <p14:sldId id="303"/>
            <p14:sldId id="304"/>
            <p14:sldId id="301"/>
            <p14:sldId id="306"/>
            <p14:sldId id="339"/>
            <p14:sldId id="342"/>
            <p14:sldId id="305"/>
            <p14:sldId id="309"/>
            <p14:sldId id="311"/>
            <p14:sldId id="345"/>
            <p14:sldId id="312"/>
            <p14:sldId id="341"/>
            <p14:sldId id="314"/>
            <p14:sldId id="313"/>
            <p14:sldId id="315"/>
            <p14:sldId id="316"/>
            <p14:sldId id="317"/>
            <p14:sldId id="318"/>
            <p14:sldId id="320"/>
            <p14:sldId id="319"/>
            <p14:sldId id="321"/>
            <p14:sldId id="324"/>
            <p14:sldId id="322"/>
            <p14:sldId id="293"/>
            <p14:sldId id="323"/>
          </p14:sldIdLst>
        </p14:section>
        <p14:section name="Untitled Section" id="{0C4B8F48-59F3-445C-B47D-A5F4EB8ADACA}">
          <p14:sldIdLst>
            <p14:sldId id="325"/>
            <p14:sldId id="337"/>
            <p14:sldId id="344"/>
            <p14:sldId id="338"/>
            <p14:sldId id="343"/>
            <p14:sldId id="266"/>
          </p14:sldIdLst>
        </p14:section>
      </p14:sectionLst>
    </p:ext>
    <p:ext uri="{EFAFB233-063F-42B5-8137-9DF3F51BA10A}">
      <p15:sldGuideLst xmlns:p15="http://schemas.microsoft.com/office/powerpoint/2012/main">
        <p15:guide id="1" orient="horz" pos="2880" userDrawn="1">
          <p15:clr>
            <a:srgbClr val="A4A3A4"/>
          </p15:clr>
        </p15:guide>
        <p15:guide id="2" pos="216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ta McCreavy" initials="AM" lastIdx="1" clrIdx="0">
    <p:extLst>
      <p:ext uri="{19B8F6BF-5375-455C-9EA6-DF929625EA0E}">
        <p15:presenceInfo xmlns:p15="http://schemas.microsoft.com/office/powerpoint/2012/main" userId="Anita McCreavy" providerId="None"/>
      </p:ext>
    </p:extLst>
  </p:cmAuthor>
  <p:cmAuthor id="2" name="Patty Kelly" initials="PK" lastIdx="3" clrIdx="1">
    <p:extLst>
      <p:ext uri="{19B8F6BF-5375-455C-9EA6-DF929625EA0E}">
        <p15:presenceInfo xmlns:p15="http://schemas.microsoft.com/office/powerpoint/2012/main" userId="Patty Kelly" providerId="None"/>
      </p:ext>
    </p:extLst>
  </p:cmAuthor>
  <p:cmAuthor id="3" name="Phillips, Adriana" initials="PA" lastIdx="31" clrIdx="2">
    <p:extLst>
      <p:ext uri="{19B8F6BF-5375-455C-9EA6-DF929625EA0E}">
        <p15:presenceInfo xmlns:p15="http://schemas.microsoft.com/office/powerpoint/2012/main" userId="S-1-5-21-1292428093-484763869-725345543-5774740" providerId="AD"/>
      </p:ext>
    </p:extLst>
  </p:cmAuthor>
  <p:cmAuthor id="4" name="Keisha Pinnock" initials="KP" lastIdx="10" clrIdx="3">
    <p:extLst>
      <p:ext uri="{19B8F6BF-5375-455C-9EA6-DF929625EA0E}">
        <p15:presenceInfo xmlns:p15="http://schemas.microsoft.com/office/powerpoint/2012/main" userId="S-1-5-21-1220945662-1532298954-839522115-26299" providerId="AD"/>
      </p:ext>
    </p:extLst>
  </p:cmAuthor>
  <p:cmAuthor id="5" name="Claudia Garcia" initials="CG" lastIdx="9" clrIdx="4">
    <p:extLst>
      <p:ext uri="{19B8F6BF-5375-455C-9EA6-DF929625EA0E}">
        <p15:presenceInfo xmlns:p15="http://schemas.microsoft.com/office/powerpoint/2012/main" userId="Claudia Garcia" providerId="None"/>
      </p:ext>
    </p:extLst>
  </p:cmAuthor>
  <p:cmAuthor id="6" name="Kimberly Zane" initials="KZ" lastIdx="3" clrIdx="5">
    <p:extLst>
      <p:ext uri="{19B8F6BF-5375-455C-9EA6-DF929625EA0E}">
        <p15:presenceInfo xmlns:p15="http://schemas.microsoft.com/office/powerpoint/2012/main" userId="S::kzane@freedomh.com::4ffbf6ea-13ac-4fe5-b831-aa6e9c307a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49"/>
    <p:restoredTop sz="93963" autoAdjust="0"/>
  </p:normalViewPr>
  <p:slideViewPr>
    <p:cSldViewPr snapToGrid="0">
      <p:cViewPr varScale="1">
        <p:scale>
          <a:sx n="63" d="100"/>
          <a:sy n="63" d="100"/>
        </p:scale>
        <p:origin x="893" y="53"/>
      </p:cViewPr>
      <p:guideLst>
        <p:guide orient="horz" pos="2880"/>
        <p:guide pos="2161"/>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15" d="100"/>
          <a:sy n="115" d="100"/>
        </p:scale>
        <p:origin x="234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4A556C-2CDA-4552-839B-64F8AF55CFF8}"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93292BE9-BE8D-41F7-ABCB-D2529AD5B734}">
      <dgm:prSet phldrT="[Text]" custT="1"/>
      <dgm:spPr/>
      <dgm:t>
        <a:bodyPr/>
        <a:lstStyle/>
        <a:p>
          <a:r>
            <a:rPr lang="en-US" sz="1050" b="1" dirty="0"/>
            <a:t>Data Integration</a:t>
          </a:r>
        </a:p>
        <a:p>
          <a:r>
            <a:rPr lang="en-US" sz="1000" dirty="0"/>
            <a:t>Identify &amp; classify member using established criteria to refer them to programs</a:t>
          </a:r>
        </a:p>
      </dgm:t>
    </dgm:pt>
    <dgm:pt modelId="{94D7DEAF-ED3F-4413-8F7D-DBC55EEEA8F2}" type="parTrans" cxnId="{9146B311-47F5-4728-A500-F5A9B99943CA}">
      <dgm:prSet/>
      <dgm:spPr/>
      <dgm:t>
        <a:bodyPr/>
        <a:lstStyle/>
        <a:p>
          <a:endParaRPr lang="en-US"/>
        </a:p>
      </dgm:t>
    </dgm:pt>
    <dgm:pt modelId="{0267CD93-2278-4C13-BAE3-6AEF07496151}" type="sibTrans" cxnId="{9146B311-47F5-4728-A500-F5A9B99943CA}">
      <dgm:prSet/>
      <dgm:spPr/>
      <dgm:t>
        <a:bodyPr/>
        <a:lstStyle/>
        <a:p>
          <a:endParaRPr lang="en-US"/>
        </a:p>
      </dgm:t>
    </dgm:pt>
    <dgm:pt modelId="{CFB78337-1E00-41F6-AE29-1D9AA359E214}">
      <dgm:prSet phldrT="[Text]" custT="1"/>
      <dgm:spPr/>
      <dgm:t>
        <a:bodyPr/>
        <a:lstStyle/>
        <a:p>
          <a:r>
            <a:rPr lang="en-US" sz="1050" b="1" dirty="0"/>
            <a:t>Patient Stratification</a:t>
          </a:r>
        </a:p>
        <a:p>
          <a:r>
            <a:rPr lang="en-US" sz="1000" dirty="0"/>
            <a:t>Coordinate to ensure all members have their comprehensive assessment</a:t>
          </a:r>
        </a:p>
      </dgm:t>
    </dgm:pt>
    <dgm:pt modelId="{14ED40B4-B28F-45E9-84AC-935C1AFDAD75}" type="parTrans" cxnId="{B0DF025A-6310-4EF0-8BD6-1A026C81D53D}">
      <dgm:prSet/>
      <dgm:spPr/>
      <dgm:t>
        <a:bodyPr/>
        <a:lstStyle/>
        <a:p>
          <a:endParaRPr lang="en-US"/>
        </a:p>
      </dgm:t>
    </dgm:pt>
    <dgm:pt modelId="{F03131B3-E69F-44D7-AECC-622AC18454CC}" type="sibTrans" cxnId="{B0DF025A-6310-4EF0-8BD6-1A026C81D53D}">
      <dgm:prSet/>
      <dgm:spPr/>
      <dgm:t>
        <a:bodyPr/>
        <a:lstStyle/>
        <a:p>
          <a:endParaRPr lang="en-US"/>
        </a:p>
      </dgm:t>
    </dgm:pt>
    <dgm:pt modelId="{8F0C2F86-255E-428F-8CF7-480A8CC2D789}">
      <dgm:prSet phldrT="[Text]" custT="1"/>
      <dgm:spPr/>
      <dgm:t>
        <a:bodyPr/>
        <a:lstStyle/>
        <a:p>
          <a:r>
            <a:rPr lang="en-US" sz="1050" b="1" dirty="0"/>
            <a:t>Patient Intake</a:t>
          </a:r>
        </a:p>
        <a:p>
          <a:r>
            <a:rPr lang="en-US" sz="1000" dirty="0"/>
            <a:t>Confirm all members in program have ICP w/ goals &amp; objectives focused to satisfy identified needs</a:t>
          </a:r>
        </a:p>
      </dgm:t>
    </dgm:pt>
    <dgm:pt modelId="{C3A712B9-8DAF-4011-8EB3-0BA343325088}" type="parTrans" cxnId="{6EDE678D-B27A-4D61-9C41-8E6D9008F051}">
      <dgm:prSet/>
      <dgm:spPr/>
      <dgm:t>
        <a:bodyPr/>
        <a:lstStyle/>
        <a:p>
          <a:endParaRPr lang="en-US"/>
        </a:p>
      </dgm:t>
    </dgm:pt>
    <dgm:pt modelId="{FC980AED-D593-45DD-A6C2-71EAF0B6CDCA}" type="sibTrans" cxnId="{6EDE678D-B27A-4D61-9C41-8E6D9008F051}">
      <dgm:prSet/>
      <dgm:spPr/>
      <dgm:t>
        <a:bodyPr/>
        <a:lstStyle/>
        <a:p>
          <a:endParaRPr lang="en-US"/>
        </a:p>
      </dgm:t>
    </dgm:pt>
    <dgm:pt modelId="{00E5BE61-687E-4C99-9855-D6C399EA2318}">
      <dgm:prSet phldrT="[Text]" custT="1"/>
      <dgm:spPr/>
      <dgm:t>
        <a:bodyPr/>
        <a:lstStyle/>
        <a:p>
          <a:r>
            <a:rPr lang="en-US" sz="1050" b="1" dirty="0"/>
            <a:t>Care Coordination</a:t>
          </a:r>
        </a:p>
        <a:p>
          <a:r>
            <a:rPr lang="en-US" sz="1000" dirty="0"/>
            <a:t>Ensure members’ needed services are coordinated &amp; that they receive appropriate treatment in efficient manner</a:t>
          </a:r>
        </a:p>
      </dgm:t>
    </dgm:pt>
    <dgm:pt modelId="{FD8F0DF6-8DC0-4832-8342-25A4B8FB9957}" type="parTrans" cxnId="{22D2F973-63C1-457C-BFD7-F7303F80B180}">
      <dgm:prSet/>
      <dgm:spPr/>
      <dgm:t>
        <a:bodyPr/>
        <a:lstStyle/>
        <a:p>
          <a:endParaRPr lang="en-US"/>
        </a:p>
      </dgm:t>
    </dgm:pt>
    <dgm:pt modelId="{5209791B-279F-409F-A9F6-AB4D5BEBFF80}" type="sibTrans" cxnId="{22D2F973-63C1-457C-BFD7-F7303F80B180}">
      <dgm:prSet/>
      <dgm:spPr/>
      <dgm:t>
        <a:bodyPr/>
        <a:lstStyle/>
        <a:p>
          <a:endParaRPr lang="en-US"/>
        </a:p>
      </dgm:t>
    </dgm:pt>
    <dgm:pt modelId="{6861B40F-B0D7-4A14-B519-76A39149A74C}">
      <dgm:prSet phldrT="[Text]" custT="1"/>
      <dgm:spPr/>
      <dgm:t>
        <a:bodyPr/>
        <a:lstStyle/>
        <a:p>
          <a:r>
            <a:rPr lang="en-US" sz="1050" b="1" dirty="0"/>
            <a:t>Patient Engagement</a:t>
          </a:r>
        </a:p>
        <a:p>
          <a:r>
            <a:rPr lang="en-US" sz="1000" dirty="0"/>
            <a:t>Provider medical benefit resources w/ effectiveness &amp; efficiency at same time as attention is guaranteed</a:t>
          </a:r>
        </a:p>
      </dgm:t>
    </dgm:pt>
    <dgm:pt modelId="{C1233C88-D1A7-4304-A1A6-C0748587DFCF}" type="parTrans" cxnId="{1413C0C8-F2A4-4C45-8763-FBD561201527}">
      <dgm:prSet/>
      <dgm:spPr/>
      <dgm:t>
        <a:bodyPr/>
        <a:lstStyle/>
        <a:p>
          <a:endParaRPr lang="en-US"/>
        </a:p>
      </dgm:t>
    </dgm:pt>
    <dgm:pt modelId="{1617821B-4C31-4255-9BCE-C9099D46267D}" type="sibTrans" cxnId="{1413C0C8-F2A4-4C45-8763-FBD561201527}">
      <dgm:prSet/>
      <dgm:spPr/>
      <dgm:t>
        <a:bodyPr/>
        <a:lstStyle/>
        <a:p>
          <a:endParaRPr lang="en-US"/>
        </a:p>
      </dgm:t>
    </dgm:pt>
    <dgm:pt modelId="{4325FCC5-9428-4466-BD95-774E46209CAA}">
      <dgm:prSet phldrT="[Text]" custT="1"/>
      <dgm:spPr/>
      <dgm:t>
        <a:bodyPr/>
        <a:lstStyle/>
        <a:p>
          <a:r>
            <a:rPr lang="en-US" sz="1200" b="1" dirty="0"/>
            <a:t>Performance Measurement</a:t>
          </a:r>
        </a:p>
        <a:p>
          <a:r>
            <a:rPr lang="en-US" sz="1100" dirty="0"/>
            <a:t>Ensure accessibility of available resources in community</a:t>
          </a:r>
        </a:p>
      </dgm:t>
    </dgm:pt>
    <dgm:pt modelId="{7F7FAF6B-31EF-477E-80FD-B7618BE1212C}" type="parTrans" cxnId="{7FDC79F6-CC44-4144-A998-32BFBF55CA62}">
      <dgm:prSet/>
      <dgm:spPr/>
      <dgm:t>
        <a:bodyPr/>
        <a:lstStyle/>
        <a:p>
          <a:endParaRPr lang="en-US"/>
        </a:p>
      </dgm:t>
    </dgm:pt>
    <dgm:pt modelId="{E38DDCFC-858F-43A6-A2E6-48EE7D6AAD0C}" type="sibTrans" cxnId="{7FDC79F6-CC44-4144-A998-32BFBF55CA62}">
      <dgm:prSet/>
      <dgm:spPr/>
      <dgm:t>
        <a:bodyPr/>
        <a:lstStyle/>
        <a:p>
          <a:endParaRPr lang="en-US"/>
        </a:p>
      </dgm:t>
    </dgm:pt>
    <dgm:pt modelId="{822EC4C4-6187-4004-ABC5-663C0FF94355}" type="pres">
      <dgm:prSet presAssocID="{F74A556C-2CDA-4552-839B-64F8AF55CFF8}" presName="Name0" presStyleCnt="0">
        <dgm:presLayoutVars>
          <dgm:dir/>
          <dgm:resizeHandles val="exact"/>
        </dgm:presLayoutVars>
      </dgm:prSet>
      <dgm:spPr/>
    </dgm:pt>
    <dgm:pt modelId="{46BA71F0-8184-4773-B6E1-E50DE56BFF84}" type="pres">
      <dgm:prSet presAssocID="{F74A556C-2CDA-4552-839B-64F8AF55CFF8}" presName="cycle" presStyleCnt="0"/>
      <dgm:spPr/>
    </dgm:pt>
    <dgm:pt modelId="{A931B9C1-3908-4962-BE89-9F4377DDE5A9}" type="pres">
      <dgm:prSet presAssocID="{93292BE9-BE8D-41F7-ABCB-D2529AD5B734}" presName="nodeFirstNode" presStyleLbl="node1" presStyleIdx="0" presStyleCnt="6">
        <dgm:presLayoutVars>
          <dgm:bulletEnabled val="1"/>
        </dgm:presLayoutVars>
      </dgm:prSet>
      <dgm:spPr/>
    </dgm:pt>
    <dgm:pt modelId="{56A6E0A7-5910-4BAB-8627-BB1DA36CC2F5}" type="pres">
      <dgm:prSet presAssocID="{0267CD93-2278-4C13-BAE3-6AEF07496151}" presName="sibTransFirstNode" presStyleLbl="bgShp" presStyleIdx="0" presStyleCnt="1"/>
      <dgm:spPr/>
    </dgm:pt>
    <dgm:pt modelId="{E2F8CE3F-BE28-44DF-9D2E-4ACBF9E9DBAD}" type="pres">
      <dgm:prSet presAssocID="{CFB78337-1E00-41F6-AE29-1D9AA359E214}" presName="nodeFollowingNodes" presStyleLbl="node1" presStyleIdx="1" presStyleCnt="6" custRadScaleRad="117690" custRadScaleInc="23929">
        <dgm:presLayoutVars>
          <dgm:bulletEnabled val="1"/>
        </dgm:presLayoutVars>
      </dgm:prSet>
      <dgm:spPr/>
    </dgm:pt>
    <dgm:pt modelId="{347E2F86-2F50-49FA-9059-D26D64530DF7}" type="pres">
      <dgm:prSet presAssocID="{8F0C2F86-255E-428F-8CF7-480A8CC2D789}" presName="nodeFollowingNodes" presStyleLbl="node1" presStyleIdx="2" presStyleCnt="6" custRadScaleRad="126488" custRadScaleInc="-19070">
        <dgm:presLayoutVars>
          <dgm:bulletEnabled val="1"/>
        </dgm:presLayoutVars>
      </dgm:prSet>
      <dgm:spPr/>
    </dgm:pt>
    <dgm:pt modelId="{87A20184-751D-4F5B-B980-294BDAB398F7}" type="pres">
      <dgm:prSet presAssocID="{00E5BE61-687E-4C99-9855-D6C399EA2318}" presName="nodeFollowingNodes" presStyleLbl="node1" presStyleIdx="3" presStyleCnt="6">
        <dgm:presLayoutVars>
          <dgm:bulletEnabled val="1"/>
        </dgm:presLayoutVars>
      </dgm:prSet>
      <dgm:spPr/>
    </dgm:pt>
    <dgm:pt modelId="{253F46F1-6074-499D-9182-BF82C99F625D}" type="pres">
      <dgm:prSet presAssocID="{6861B40F-B0D7-4A14-B519-76A39149A74C}" presName="nodeFollowingNodes" presStyleLbl="node1" presStyleIdx="4" presStyleCnt="6" custRadScaleRad="114082" custRadScaleInc="10689">
        <dgm:presLayoutVars>
          <dgm:bulletEnabled val="1"/>
        </dgm:presLayoutVars>
      </dgm:prSet>
      <dgm:spPr/>
    </dgm:pt>
    <dgm:pt modelId="{0237E823-237A-4320-9BD8-E7C084F450F3}" type="pres">
      <dgm:prSet presAssocID="{4325FCC5-9428-4466-BD95-774E46209CAA}" presName="nodeFollowingNodes" presStyleLbl="node1" presStyleIdx="5" presStyleCnt="6" custScaleX="96518" custRadScaleRad="120045" custRadScaleInc="-25310">
        <dgm:presLayoutVars>
          <dgm:bulletEnabled val="1"/>
        </dgm:presLayoutVars>
      </dgm:prSet>
      <dgm:spPr/>
    </dgm:pt>
  </dgm:ptLst>
  <dgm:cxnLst>
    <dgm:cxn modelId="{9146B311-47F5-4728-A500-F5A9B99943CA}" srcId="{F74A556C-2CDA-4552-839B-64F8AF55CFF8}" destId="{93292BE9-BE8D-41F7-ABCB-D2529AD5B734}" srcOrd="0" destOrd="0" parTransId="{94D7DEAF-ED3F-4413-8F7D-DBC55EEEA8F2}" sibTransId="{0267CD93-2278-4C13-BAE3-6AEF07496151}"/>
    <dgm:cxn modelId="{90446232-6249-4126-8188-0819D2CE746B}" type="presOf" srcId="{00E5BE61-687E-4C99-9855-D6C399EA2318}" destId="{87A20184-751D-4F5B-B980-294BDAB398F7}" srcOrd="0" destOrd="0" presId="urn:microsoft.com/office/officeart/2005/8/layout/cycle3"/>
    <dgm:cxn modelId="{30FF544D-1365-4A12-AEA0-D3A4460C60DC}" type="presOf" srcId="{4325FCC5-9428-4466-BD95-774E46209CAA}" destId="{0237E823-237A-4320-9BD8-E7C084F450F3}" srcOrd="0" destOrd="0" presId="urn:microsoft.com/office/officeart/2005/8/layout/cycle3"/>
    <dgm:cxn modelId="{679CC371-1AED-4D12-B651-E2D81E6F0819}" type="presOf" srcId="{8F0C2F86-255E-428F-8CF7-480A8CC2D789}" destId="{347E2F86-2F50-49FA-9059-D26D64530DF7}" srcOrd="0" destOrd="0" presId="urn:microsoft.com/office/officeart/2005/8/layout/cycle3"/>
    <dgm:cxn modelId="{22D2F973-63C1-457C-BFD7-F7303F80B180}" srcId="{F74A556C-2CDA-4552-839B-64F8AF55CFF8}" destId="{00E5BE61-687E-4C99-9855-D6C399EA2318}" srcOrd="3" destOrd="0" parTransId="{FD8F0DF6-8DC0-4832-8342-25A4B8FB9957}" sibTransId="{5209791B-279F-409F-A9F6-AB4D5BEBFF80}"/>
    <dgm:cxn modelId="{FC17A356-87C4-45F0-9B3B-E975F98E5323}" type="presOf" srcId="{0267CD93-2278-4C13-BAE3-6AEF07496151}" destId="{56A6E0A7-5910-4BAB-8627-BB1DA36CC2F5}" srcOrd="0" destOrd="0" presId="urn:microsoft.com/office/officeart/2005/8/layout/cycle3"/>
    <dgm:cxn modelId="{B0DF025A-6310-4EF0-8BD6-1A026C81D53D}" srcId="{F74A556C-2CDA-4552-839B-64F8AF55CFF8}" destId="{CFB78337-1E00-41F6-AE29-1D9AA359E214}" srcOrd="1" destOrd="0" parTransId="{14ED40B4-B28F-45E9-84AC-935C1AFDAD75}" sibTransId="{F03131B3-E69F-44D7-AECC-622AC18454CC}"/>
    <dgm:cxn modelId="{AE29167B-BCCB-454E-91E9-85A6770776BB}" type="presOf" srcId="{CFB78337-1E00-41F6-AE29-1D9AA359E214}" destId="{E2F8CE3F-BE28-44DF-9D2E-4ACBF9E9DBAD}" srcOrd="0" destOrd="0" presId="urn:microsoft.com/office/officeart/2005/8/layout/cycle3"/>
    <dgm:cxn modelId="{6EDE678D-B27A-4D61-9C41-8E6D9008F051}" srcId="{F74A556C-2CDA-4552-839B-64F8AF55CFF8}" destId="{8F0C2F86-255E-428F-8CF7-480A8CC2D789}" srcOrd="2" destOrd="0" parTransId="{C3A712B9-8DAF-4011-8EB3-0BA343325088}" sibTransId="{FC980AED-D593-45DD-A6C2-71EAF0B6CDCA}"/>
    <dgm:cxn modelId="{92F622A7-42CF-4A52-B148-D6F9C6FABFEA}" type="presOf" srcId="{93292BE9-BE8D-41F7-ABCB-D2529AD5B734}" destId="{A931B9C1-3908-4962-BE89-9F4377DDE5A9}" srcOrd="0" destOrd="0" presId="urn:microsoft.com/office/officeart/2005/8/layout/cycle3"/>
    <dgm:cxn modelId="{15E9AFAE-E0DD-44A6-8B39-34338001E366}" type="presOf" srcId="{6861B40F-B0D7-4A14-B519-76A39149A74C}" destId="{253F46F1-6074-499D-9182-BF82C99F625D}" srcOrd="0" destOrd="0" presId="urn:microsoft.com/office/officeart/2005/8/layout/cycle3"/>
    <dgm:cxn modelId="{E3C31DB9-7056-43E6-806C-3D937FB679B0}" type="presOf" srcId="{F74A556C-2CDA-4552-839B-64F8AF55CFF8}" destId="{822EC4C4-6187-4004-ABC5-663C0FF94355}" srcOrd="0" destOrd="0" presId="urn:microsoft.com/office/officeart/2005/8/layout/cycle3"/>
    <dgm:cxn modelId="{1413C0C8-F2A4-4C45-8763-FBD561201527}" srcId="{F74A556C-2CDA-4552-839B-64F8AF55CFF8}" destId="{6861B40F-B0D7-4A14-B519-76A39149A74C}" srcOrd="4" destOrd="0" parTransId="{C1233C88-D1A7-4304-A1A6-C0748587DFCF}" sibTransId="{1617821B-4C31-4255-9BCE-C9099D46267D}"/>
    <dgm:cxn modelId="{7FDC79F6-CC44-4144-A998-32BFBF55CA62}" srcId="{F74A556C-2CDA-4552-839B-64F8AF55CFF8}" destId="{4325FCC5-9428-4466-BD95-774E46209CAA}" srcOrd="5" destOrd="0" parTransId="{7F7FAF6B-31EF-477E-80FD-B7618BE1212C}" sibTransId="{E38DDCFC-858F-43A6-A2E6-48EE7D6AAD0C}"/>
    <dgm:cxn modelId="{FD334D52-0AB5-452F-A695-5E6FB18C5787}" type="presParOf" srcId="{822EC4C4-6187-4004-ABC5-663C0FF94355}" destId="{46BA71F0-8184-4773-B6E1-E50DE56BFF84}" srcOrd="0" destOrd="0" presId="urn:microsoft.com/office/officeart/2005/8/layout/cycle3"/>
    <dgm:cxn modelId="{D625B8DE-C4F5-4AD0-9619-33C4E77633F7}" type="presParOf" srcId="{46BA71F0-8184-4773-B6E1-E50DE56BFF84}" destId="{A931B9C1-3908-4962-BE89-9F4377DDE5A9}" srcOrd="0" destOrd="0" presId="urn:microsoft.com/office/officeart/2005/8/layout/cycle3"/>
    <dgm:cxn modelId="{F0C5292D-19B6-4C0F-920D-1F40A7547F2C}" type="presParOf" srcId="{46BA71F0-8184-4773-B6E1-E50DE56BFF84}" destId="{56A6E0A7-5910-4BAB-8627-BB1DA36CC2F5}" srcOrd="1" destOrd="0" presId="urn:microsoft.com/office/officeart/2005/8/layout/cycle3"/>
    <dgm:cxn modelId="{4F7ABE86-53A2-4686-9DCC-16D8BC353CFC}" type="presParOf" srcId="{46BA71F0-8184-4773-B6E1-E50DE56BFF84}" destId="{E2F8CE3F-BE28-44DF-9D2E-4ACBF9E9DBAD}" srcOrd="2" destOrd="0" presId="urn:microsoft.com/office/officeart/2005/8/layout/cycle3"/>
    <dgm:cxn modelId="{C7556DD3-623F-4521-98C3-46B68F056347}" type="presParOf" srcId="{46BA71F0-8184-4773-B6E1-E50DE56BFF84}" destId="{347E2F86-2F50-49FA-9059-D26D64530DF7}" srcOrd="3" destOrd="0" presId="urn:microsoft.com/office/officeart/2005/8/layout/cycle3"/>
    <dgm:cxn modelId="{812E949E-8921-4712-917A-955E7BF587FA}" type="presParOf" srcId="{46BA71F0-8184-4773-B6E1-E50DE56BFF84}" destId="{87A20184-751D-4F5B-B980-294BDAB398F7}" srcOrd="4" destOrd="0" presId="urn:microsoft.com/office/officeart/2005/8/layout/cycle3"/>
    <dgm:cxn modelId="{A9E8301C-E573-44BF-A522-24D78FC0E669}" type="presParOf" srcId="{46BA71F0-8184-4773-B6E1-E50DE56BFF84}" destId="{253F46F1-6074-499D-9182-BF82C99F625D}" srcOrd="5" destOrd="0" presId="urn:microsoft.com/office/officeart/2005/8/layout/cycle3"/>
    <dgm:cxn modelId="{DB946408-AEED-4F97-848A-959E431E7231}" type="presParOf" srcId="{46BA71F0-8184-4773-B6E1-E50DE56BFF84}" destId="{0237E823-237A-4320-9BD8-E7C084F450F3}" srcOrd="6" destOrd="0" presId="urn:microsoft.com/office/officeart/2005/8/layout/cycle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DC0B75-9F91-4649-8FAC-0D0237ACABAC}"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DC34A21D-46EA-4F3C-8CAE-7C608A679AF4}">
      <dgm:prSet phldrT="[Text]"/>
      <dgm:spPr/>
      <dgm:t>
        <a:bodyPr/>
        <a:lstStyle/>
        <a:p>
          <a:r>
            <a:rPr lang="en-US" dirty="0"/>
            <a:t>Member</a:t>
          </a:r>
        </a:p>
      </dgm:t>
    </dgm:pt>
    <dgm:pt modelId="{C465B5F6-A190-470B-8A50-D836F74D1985}" type="parTrans" cxnId="{12F9CFCC-7048-41D6-9BB5-A6373E426A40}">
      <dgm:prSet/>
      <dgm:spPr/>
      <dgm:t>
        <a:bodyPr/>
        <a:lstStyle/>
        <a:p>
          <a:endParaRPr lang="en-US"/>
        </a:p>
      </dgm:t>
    </dgm:pt>
    <dgm:pt modelId="{14A372EB-5610-489E-B56C-6EC4C6B6F631}" type="sibTrans" cxnId="{12F9CFCC-7048-41D6-9BB5-A6373E426A40}">
      <dgm:prSet/>
      <dgm:spPr/>
      <dgm:t>
        <a:bodyPr/>
        <a:lstStyle/>
        <a:p>
          <a:endParaRPr lang="en-US"/>
        </a:p>
      </dgm:t>
    </dgm:pt>
    <dgm:pt modelId="{9C86386D-4D10-43C4-8F18-B8D518DEF4FB}">
      <dgm:prSet phldrT="[Text]"/>
      <dgm:spPr/>
      <dgm:t>
        <a:bodyPr/>
        <a:lstStyle/>
        <a:p>
          <a:r>
            <a:rPr lang="en-US" dirty="0"/>
            <a:t>Care Manager</a:t>
          </a:r>
        </a:p>
      </dgm:t>
    </dgm:pt>
    <dgm:pt modelId="{8465000C-D698-4339-A130-8EE5DC841A94}" type="parTrans" cxnId="{A1522D64-13B7-4AB1-BF7A-C1384533AC9C}">
      <dgm:prSet/>
      <dgm:spPr/>
      <dgm:t>
        <a:bodyPr/>
        <a:lstStyle/>
        <a:p>
          <a:endParaRPr lang="en-US"/>
        </a:p>
      </dgm:t>
    </dgm:pt>
    <dgm:pt modelId="{B6C79B26-96AD-4DF3-87DB-7658951B52F4}" type="sibTrans" cxnId="{A1522D64-13B7-4AB1-BF7A-C1384533AC9C}">
      <dgm:prSet/>
      <dgm:spPr/>
      <dgm:t>
        <a:bodyPr/>
        <a:lstStyle/>
        <a:p>
          <a:endParaRPr lang="en-US"/>
        </a:p>
      </dgm:t>
    </dgm:pt>
    <dgm:pt modelId="{C2A5F931-6810-4A71-B828-D23D11CF9D1E}">
      <dgm:prSet phldrT="[Text]"/>
      <dgm:spPr/>
      <dgm:t>
        <a:bodyPr/>
        <a:lstStyle/>
        <a:p>
          <a:r>
            <a:rPr lang="en-US" dirty="0"/>
            <a:t>Behavioral Health Professional</a:t>
          </a:r>
        </a:p>
      </dgm:t>
    </dgm:pt>
    <dgm:pt modelId="{0707894C-2F05-401E-87CC-3442A69C0768}" type="parTrans" cxnId="{54DAE60C-EA39-4BE4-83A2-61A39592D691}">
      <dgm:prSet/>
      <dgm:spPr/>
      <dgm:t>
        <a:bodyPr/>
        <a:lstStyle/>
        <a:p>
          <a:endParaRPr lang="en-US"/>
        </a:p>
      </dgm:t>
    </dgm:pt>
    <dgm:pt modelId="{B6258F68-F9BA-4FA1-9024-A861ED2949D1}" type="sibTrans" cxnId="{54DAE60C-EA39-4BE4-83A2-61A39592D691}">
      <dgm:prSet/>
      <dgm:spPr/>
      <dgm:t>
        <a:bodyPr/>
        <a:lstStyle/>
        <a:p>
          <a:endParaRPr lang="en-US"/>
        </a:p>
      </dgm:t>
    </dgm:pt>
    <dgm:pt modelId="{43E7F067-1280-4FEB-ABC2-361B548C59D9}">
      <dgm:prSet phldrT="[Text]"/>
      <dgm:spPr/>
      <dgm:t>
        <a:bodyPr/>
        <a:lstStyle/>
        <a:p>
          <a:r>
            <a:rPr lang="en-US" dirty="0"/>
            <a:t>Clinical Pharmacist</a:t>
          </a:r>
        </a:p>
      </dgm:t>
    </dgm:pt>
    <dgm:pt modelId="{18B36B83-ADD9-4BD8-899A-E533DC8308EC}" type="parTrans" cxnId="{DB94545F-37DA-45E1-952D-6A317593F4CB}">
      <dgm:prSet/>
      <dgm:spPr/>
      <dgm:t>
        <a:bodyPr/>
        <a:lstStyle/>
        <a:p>
          <a:endParaRPr lang="en-US"/>
        </a:p>
      </dgm:t>
    </dgm:pt>
    <dgm:pt modelId="{E500A2D2-4F39-46EF-AFC9-4B4B5E79367B}" type="sibTrans" cxnId="{DB94545F-37DA-45E1-952D-6A317593F4CB}">
      <dgm:prSet/>
      <dgm:spPr/>
      <dgm:t>
        <a:bodyPr/>
        <a:lstStyle/>
        <a:p>
          <a:endParaRPr lang="en-US"/>
        </a:p>
      </dgm:t>
    </dgm:pt>
    <dgm:pt modelId="{7B5EA052-D1D0-4BB7-BE2D-A50832E692CF}">
      <dgm:prSet phldrT="[Text]"/>
      <dgm:spPr/>
      <dgm:t>
        <a:bodyPr/>
        <a:lstStyle/>
        <a:p>
          <a:r>
            <a:rPr lang="en-US" dirty="0"/>
            <a:t>Nutritionist</a:t>
          </a:r>
        </a:p>
      </dgm:t>
    </dgm:pt>
    <dgm:pt modelId="{10365553-C7DA-4491-8064-D3AD4A27FFDD}" type="parTrans" cxnId="{67B25012-F8F1-4028-8D63-AF8EE1529673}">
      <dgm:prSet/>
      <dgm:spPr/>
      <dgm:t>
        <a:bodyPr/>
        <a:lstStyle/>
        <a:p>
          <a:endParaRPr lang="en-US"/>
        </a:p>
      </dgm:t>
    </dgm:pt>
    <dgm:pt modelId="{16B47512-599B-47B8-A285-2C51509B2669}" type="sibTrans" cxnId="{67B25012-F8F1-4028-8D63-AF8EE1529673}">
      <dgm:prSet/>
      <dgm:spPr/>
      <dgm:t>
        <a:bodyPr/>
        <a:lstStyle/>
        <a:p>
          <a:endParaRPr lang="en-US"/>
        </a:p>
      </dgm:t>
    </dgm:pt>
    <dgm:pt modelId="{F6983938-6156-49CC-8D2E-95AAE72B42DD}">
      <dgm:prSet/>
      <dgm:spPr/>
      <dgm:t>
        <a:bodyPr/>
        <a:lstStyle/>
        <a:p>
          <a:r>
            <a:rPr lang="en-US" dirty="0"/>
            <a:t>PCP + Specialists + Other Providers</a:t>
          </a:r>
        </a:p>
      </dgm:t>
    </dgm:pt>
    <dgm:pt modelId="{F0F64C46-B342-447E-8AC5-AEC1C60B3AB9}" type="parTrans" cxnId="{0A8088AC-7AAE-44A0-A34E-DF4688AEA5AF}">
      <dgm:prSet/>
      <dgm:spPr/>
      <dgm:t>
        <a:bodyPr/>
        <a:lstStyle/>
        <a:p>
          <a:endParaRPr lang="en-US"/>
        </a:p>
      </dgm:t>
    </dgm:pt>
    <dgm:pt modelId="{D571D981-D903-40C8-A81D-D3E16694E7A0}" type="sibTrans" cxnId="{0A8088AC-7AAE-44A0-A34E-DF4688AEA5AF}">
      <dgm:prSet/>
      <dgm:spPr/>
      <dgm:t>
        <a:bodyPr/>
        <a:lstStyle/>
        <a:p>
          <a:endParaRPr lang="en-US"/>
        </a:p>
      </dgm:t>
    </dgm:pt>
    <dgm:pt modelId="{B03F1CC9-E804-4F6B-AB6F-71AA30A87CA1}">
      <dgm:prSet/>
      <dgm:spPr/>
      <dgm:t>
        <a:bodyPr/>
        <a:lstStyle/>
        <a:p>
          <a:r>
            <a:rPr lang="en-US" dirty="0"/>
            <a:t>Family/Care Givers</a:t>
          </a:r>
        </a:p>
      </dgm:t>
    </dgm:pt>
    <dgm:pt modelId="{CB4151D3-6EA1-4986-AA8D-1B562A132817}" type="parTrans" cxnId="{020CA47E-3139-4B4F-9609-EDE6794650FA}">
      <dgm:prSet/>
      <dgm:spPr/>
      <dgm:t>
        <a:bodyPr/>
        <a:lstStyle/>
        <a:p>
          <a:endParaRPr lang="en-US"/>
        </a:p>
      </dgm:t>
    </dgm:pt>
    <dgm:pt modelId="{8747A0FC-492B-4893-AEA9-67A1F927456E}" type="sibTrans" cxnId="{020CA47E-3139-4B4F-9609-EDE6794650FA}">
      <dgm:prSet/>
      <dgm:spPr/>
      <dgm:t>
        <a:bodyPr/>
        <a:lstStyle/>
        <a:p>
          <a:endParaRPr lang="en-US"/>
        </a:p>
      </dgm:t>
    </dgm:pt>
    <dgm:pt modelId="{C9D023E2-E516-474B-BC9C-F7A076C5363D}">
      <dgm:prSet/>
      <dgm:spPr/>
      <dgm:t>
        <a:bodyPr/>
        <a:lstStyle/>
        <a:p>
          <a:r>
            <a:rPr lang="en-US" dirty="0"/>
            <a:t>Social Worker</a:t>
          </a:r>
        </a:p>
      </dgm:t>
    </dgm:pt>
    <dgm:pt modelId="{58A15507-ADD9-4C64-B7C8-8EB0DCACFFA3}" type="parTrans" cxnId="{6CF86162-E209-4BF4-998C-757127E278AC}">
      <dgm:prSet/>
      <dgm:spPr/>
      <dgm:t>
        <a:bodyPr/>
        <a:lstStyle/>
        <a:p>
          <a:endParaRPr lang="en-US"/>
        </a:p>
      </dgm:t>
    </dgm:pt>
    <dgm:pt modelId="{5AA92579-8C50-4490-BEF0-010BFEFB7B70}" type="sibTrans" cxnId="{6CF86162-E209-4BF4-998C-757127E278AC}">
      <dgm:prSet/>
      <dgm:spPr/>
      <dgm:t>
        <a:bodyPr/>
        <a:lstStyle/>
        <a:p>
          <a:endParaRPr lang="en-US"/>
        </a:p>
      </dgm:t>
    </dgm:pt>
    <dgm:pt modelId="{D24BA131-3E8D-42EE-AB54-5E0E3D1ECA32}" type="pres">
      <dgm:prSet presAssocID="{39DC0B75-9F91-4649-8FAC-0D0237ACABAC}" presName="Name0" presStyleCnt="0">
        <dgm:presLayoutVars>
          <dgm:chMax val="1"/>
          <dgm:dir/>
          <dgm:animLvl val="ctr"/>
          <dgm:resizeHandles val="exact"/>
        </dgm:presLayoutVars>
      </dgm:prSet>
      <dgm:spPr/>
    </dgm:pt>
    <dgm:pt modelId="{A457F607-E455-4713-A58B-215E5AE5D661}" type="pres">
      <dgm:prSet presAssocID="{DC34A21D-46EA-4F3C-8CAE-7C608A679AF4}" presName="centerShape" presStyleLbl="node0" presStyleIdx="0" presStyleCnt="1"/>
      <dgm:spPr/>
    </dgm:pt>
    <dgm:pt modelId="{A96A8C80-0DD0-4F6E-8579-23F3BAACCB98}" type="pres">
      <dgm:prSet presAssocID="{9C86386D-4D10-43C4-8F18-B8D518DEF4FB}" presName="node" presStyleLbl="node1" presStyleIdx="0" presStyleCnt="7">
        <dgm:presLayoutVars>
          <dgm:bulletEnabled val="1"/>
        </dgm:presLayoutVars>
      </dgm:prSet>
      <dgm:spPr/>
    </dgm:pt>
    <dgm:pt modelId="{C63104CE-1142-4DD2-9D95-0E2A6EC02373}" type="pres">
      <dgm:prSet presAssocID="{9C86386D-4D10-43C4-8F18-B8D518DEF4FB}" presName="dummy" presStyleCnt="0"/>
      <dgm:spPr/>
    </dgm:pt>
    <dgm:pt modelId="{6490B675-0A2B-42C4-8F8E-BA29479D5181}" type="pres">
      <dgm:prSet presAssocID="{B6C79B26-96AD-4DF3-87DB-7658951B52F4}" presName="sibTrans" presStyleLbl="sibTrans2D1" presStyleIdx="0" presStyleCnt="7"/>
      <dgm:spPr/>
    </dgm:pt>
    <dgm:pt modelId="{28AFFFD4-7E2D-4B86-AE4C-CF34E97C5FF8}" type="pres">
      <dgm:prSet presAssocID="{F6983938-6156-49CC-8D2E-95AAE72B42DD}" presName="node" presStyleLbl="node1" presStyleIdx="1" presStyleCnt="7">
        <dgm:presLayoutVars>
          <dgm:bulletEnabled val="1"/>
        </dgm:presLayoutVars>
      </dgm:prSet>
      <dgm:spPr/>
    </dgm:pt>
    <dgm:pt modelId="{013A37A8-D228-487D-81E7-5C88A982363C}" type="pres">
      <dgm:prSet presAssocID="{F6983938-6156-49CC-8D2E-95AAE72B42DD}" presName="dummy" presStyleCnt="0"/>
      <dgm:spPr/>
    </dgm:pt>
    <dgm:pt modelId="{B7C2C60E-D99F-4031-8368-72506CEAD7D5}" type="pres">
      <dgm:prSet presAssocID="{D571D981-D903-40C8-A81D-D3E16694E7A0}" presName="sibTrans" presStyleLbl="sibTrans2D1" presStyleIdx="1" presStyleCnt="7"/>
      <dgm:spPr/>
    </dgm:pt>
    <dgm:pt modelId="{5CBEFC37-8464-44AC-AA67-58280D30858A}" type="pres">
      <dgm:prSet presAssocID="{B03F1CC9-E804-4F6B-AB6F-71AA30A87CA1}" presName="node" presStyleLbl="node1" presStyleIdx="2" presStyleCnt="7">
        <dgm:presLayoutVars>
          <dgm:bulletEnabled val="1"/>
        </dgm:presLayoutVars>
      </dgm:prSet>
      <dgm:spPr/>
    </dgm:pt>
    <dgm:pt modelId="{B6C541CE-AF34-41E4-896A-6FCA73935FFB}" type="pres">
      <dgm:prSet presAssocID="{B03F1CC9-E804-4F6B-AB6F-71AA30A87CA1}" presName="dummy" presStyleCnt="0"/>
      <dgm:spPr/>
    </dgm:pt>
    <dgm:pt modelId="{E4D4584B-18B5-4AF6-B2D2-FD726ED813A1}" type="pres">
      <dgm:prSet presAssocID="{8747A0FC-492B-4893-AEA9-67A1F927456E}" presName="sibTrans" presStyleLbl="sibTrans2D1" presStyleIdx="2" presStyleCnt="7"/>
      <dgm:spPr/>
    </dgm:pt>
    <dgm:pt modelId="{6E464CF7-8901-413C-B679-8730226F1814}" type="pres">
      <dgm:prSet presAssocID="{C9D023E2-E516-474B-BC9C-F7A076C5363D}" presName="node" presStyleLbl="node1" presStyleIdx="3" presStyleCnt="7">
        <dgm:presLayoutVars>
          <dgm:bulletEnabled val="1"/>
        </dgm:presLayoutVars>
      </dgm:prSet>
      <dgm:spPr/>
    </dgm:pt>
    <dgm:pt modelId="{3FBB72A4-E57B-49BB-94CB-E430A4E6F640}" type="pres">
      <dgm:prSet presAssocID="{C9D023E2-E516-474B-BC9C-F7A076C5363D}" presName="dummy" presStyleCnt="0"/>
      <dgm:spPr/>
    </dgm:pt>
    <dgm:pt modelId="{61924E3A-6BCD-449C-A5E6-75A79B51DBD3}" type="pres">
      <dgm:prSet presAssocID="{5AA92579-8C50-4490-BEF0-010BFEFB7B70}" presName="sibTrans" presStyleLbl="sibTrans2D1" presStyleIdx="3" presStyleCnt="7"/>
      <dgm:spPr/>
    </dgm:pt>
    <dgm:pt modelId="{F8F3C683-8EFF-4CA6-B807-FD0FF36F449D}" type="pres">
      <dgm:prSet presAssocID="{C2A5F931-6810-4A71-B828-D23D11CF9D1E}" presName="node" presStyleLbl="node1" presStyleIdx="4" presStyleCnt="7">
        <dgm:presLayoutVars>
          <dgm:bulletEnabled val="1"/>
        </dgm:presLayoutVars>
      </dgm:prSet>
      <dgm:spPr/>
    </dgm:pt>
    <dgm:pt modelId="{6F3883A6-457E-4D11-B95E-129D143BF673}" type="pres">
      <dgm:prSet presAssocID="{C2A5F931-6810-4A71-B828-D23D11CF9D1E}" presName="dummy" presStyleCnt="0"/>
      <dgm:spPr/>
    </dgm:pt>
    <dgm:pt modelId="{D262E162-2C8F-48AC-8E01-AB574B8561EC}" type="pres">
      <dgm:prSet presAssocID="{B6258F68-F9BA-4FA1-9024-A861ED2949D1}" presName="sibTrans" presStyleLbl="sibTrans2D1" presStyleIdx="4" presStyleCnt="7"/>
      <dgm:spPr/>
    </dgm:pt>
    <dgm:pt modelId="{68D556C3-C166-4B69-85C3-B82AAE646B33}" type="pres">
      <dgm:prSet presAssocID="{43E7F067-1280-4FEB-ABC2-361B548C59D9}" presName="node" presStyleLbl="node1" presStyleIdx="5" presStyleCnt="7">
        <dgm:presLayoutVars>
          <dgm:bulletEnabled val="1"/>
        </dgm:presLayoutVars>
      </dgm:prSet>
      <dgm:spPr/>
    </dgm:pt>
    <dgm:pt modelId="{9FBAF1A5-BE39-4CDA-9F2C-B97AC68CB587}" type="pres">
      <dgm:prSet presAssocID="{43E7F067-1280-4FEB-ABC2-361B548C59D9}" presName="dummy" presStyleCnt="0"/>
      <dgm:spPr/>
    </dgm:pt>
    <dgm:pt modelId="{9CB1D7C1-4340-4348-9491-4388DEB35C61}" type="pres">
      <dgm:prSet presAssocID="{E500A2D2-4F39-46EF-AFC9-4B4B5E79367B}" presName="sibTrans" presStyleLbl="sibTrans2D1" presStyleIdx="5" presStyleCnt="7"/>
      <dgm:spPr/>
    </dgm:pt>
    <dgm:pt modelId="{2892A520-3AC0-4619-BAFE-9DFAB6F7ED8B}" type="pres">
      <dgm:prSet presAssocID="{7B5EA052-D1D0-4BB7-BE2D-A50832E692CF}" presName="node" presStyleLbl="node1" presStyleIdx="6" presStyleCnt="7">
        <dgm:presLayoutVars>
          <dgm:bulletEnabled val="1"/>
        </dgm:presLayoutVars>
      </dgm:prSet>
      <dgm:spPr/>
    </dgm:pt>
    <dgm:pt modelId="{6590CEEB-5B4D-4392-AB6C-B2BEECEB2B35}" type="pres">
      <dgm:prSet presAssocID="{7B5EA052-D1D0-4BB7-BE2D-A50832E692CF}" presName="dummy" presStyleCnt="0"/>
      <dgm:spPr/>
    </dgm:pt>
    <dgm:pt modelId="{1D4E6976-32AB-4CBD-B460-E150EA4D2AAD}" type="pres">
      <dgm:prSet presAssocID="{16B47512-599B-47B8-A285-2C51509B2669}" presName="sibTrans" presStyleLbl="sibTrans2D1" presStyleIdx="6" presStyleCnt="7"/>
      <dgm:spPr/>
    </dgm:pt>
  </dgm:ptLst>
  <dgm:cxnLst>
    <dgm:cxn modelId="{54DAE60C-EA39-4BE4-83A2-61A39592D691}" srcId="{DC34A21D-46EA-4F3C-8CAE-7C608A679AF4}" destId="{C2A5F931-6810-4A71-B828-D23D11CF9D1E}" srcOrd="4" destOrd="0" parTransId="{0707894C-2F05-401E-87CC-3442A69C0768}" sibTransId="{B6258F68-F9BA-4FA1-9024-A861ED2949D1}"/>
    <dgm:cxn modelId="{67B25012-F8F1-4028-8D63-AF8EE1529673}" srcId="{DC34A21D-46EA-4F3C-8CAE-7C608A679AF4}" destId="{7B5EA052-D1D0-4BB7-BE2D-A50832E692CF}" srcOrd="6" destOrd="0" parTransId="{10365553-C7DA-4491-8064-D3AD4A27FFDD}" sibTransId="{16B47512-599B-47B8-A285-2C51509B2669}"/>
    <dgm:cxn modelId="{EFED925C-0934-4617-ACD0-13E314BC2DB9}" type="presOf" srcId="{F6983938-6156-49CC-8D2E-95AAE72B42DD}" destId="{28AFFFD4-7E2D-4B86-AE4C-CF34E97C5FF8}" srcOrd="0" destOrd="0" presId="urn:microsoft.com/office/officeart/2005/8/layout/radial6"/>
    <dgm:cxn modelId="{DB94545F-37DA-45E1-952D-6A317593F4CB}" srcId="{DC34A21D-46EA-4F3C-8CAE-7C608A679AF4}" destId="{43E7F067-1280-4FEB-ABC2-361B548C59D9}" srcOrd="5" destOrd="0" parTransId="{18B36B83-ADD9-4BD8-899A-E533DC8308EC}" sibTransId="{E500A2D2-4F39-46EF-AFC9-4B4B5E79367B}"/>
    <dgm:cxn modelId="{6CF86162-E209-4BF4-998C-757127E278AC}" srcId="{DC34A21D-46EA-4F3C-8CAE-7C608A679AF4}" destId="{C9D023E2-E516-474B-BC9C-F7A076C5363D}" srcOrd="3" destOrd="0" parTransId="{58A15507-ADD9-4C64-B7C8-8EB0DCACFFA3}" sibTransId="{5AA92579-8C50-4490-BEF0-010BFEFB7B70}"/>
    <dgm:cxn modelId="{E7C3CA43-0D0B-4F85-865C-0A5A26A1E4B4}" type="presOf" srcId="{9C86386D-4D10-43C4-8F18-B8D518DEF4FB}" destId="{A96A8C80-0DD0-4F6E-8579-23F3BAACCB98}" srcOrd="0" destOrd="0" presId="urn:microsoft.com/office/officeart/2005/8/layout/radial6"/>
    <dgm:cxn modelId="{A04C0464-910E-4D0E-AA2F-1523BD553489}" type="presOf" srcId="{B6258F68-F9BA-4FA1-9024-A861ED2949D1}" destId="{D262E162-2C8F-48AC-8E01-AB574B8561EC}" srcOrd="0" destOrd="0" presId="urn:microsoft.com/office/officeart/2005/8/layout/radial6"/>
    <dgm:cxn modelId="{A1522D64-13B7-4AB1-BF7A-C1384533AC9C}" srcId="{DC34A21D-46EA-4F3C-8CAE-7C608A679AF4}" destId="{9C86386D-4D10-43C4-8F18-B8D518DEF4FB}" srcOrd="0" destOrd="0" parTransId="{8465000C-D698-4339-A130-8EE5DC841A94}" sibTransId="{B6C79B26-96AD-4DF3-87DB-7658951B52F4}"/>
    <dgm:cxn modelId="{8B022A66-FA56-4C4F-B96F-74F84762604A}" type="presOf" srcId="{C2A5F931-6810-4A71-B828-D23D11CF9D1E}" destId="{F8F3C683-8EFF-4CA6-B807-FD0FF36F449D}" srcOrd="0" destOrd="0" presId="urn:microsoft.com/office/officeart/2005/8/layout/radial6"/>
    <dgm:cxn modelId="{AE36E466-C8C3-4188-8FB5-9418639D496B}" type="presOf" srcId="{8747A0FC-492B-4893-AEA9-67A1F927456E}" destId="{E4D4584B-18B5-4AF6-B2D2-FD726ED813A1}" srcOrd="0" destOrd="0" presId="urn:microsoft.com/office/officeart/2005/8/layout/radial6"/>
    <dgm:cxn modelId="{E13A7D73-3A4D-4C10-9445-8877C8AA64D0}" type="presOf" srcId="{B03F1CC9-E804-4F6B-AB6F-71AA30A87CA1}" destId="{5CBEFC37-8464-44AC-AA67-58280D30858A}" srcOrd="0" destOrd="0" presId="urn:microsoft.com/office/officeart/2005/8/layout/radial6"/>
    <dgm:cxn modelId="{8885CF76-040A-4535-B0A5-9A1220D43952}" type="presOf" srcId="{43E7F067-1280-4FEB-ABC2-361B548C59D9}" destId="{68D556C3-C166-4B69-85C3-B82AAE646B33}" srcOrd="0" destOrd="0" presId="urn:microsoft.com/office/officeart/2005/8/layout/radial6"/>
    <dgm:cxn modelId="{9C4B5B79-0E79-49C2-8585-566C841D6C8B}" type="presOf" srcId="{39DC0B75-9F91-4649-8FAC-0D0237ACABAC}" destId="{D24BA131-3E8D-42EE-AB54-5E0E3D1ECA32}" srcOrd="0" destOrd="0" presId="urn:microsoft.com/office/officeart/2005/8/layout/radial6"/>
    <dgm:cxn modelId="{020CA47E-3139-4B4F-9609-EDE6794650FA}" srcId="{DC34A21D-46EA-4F3C-8CAE-7C608A679AF4}" destId="{B03F1CC9-E804-4F6B-AB6F-71AA30A87CA1}" srcOrd="2" destOrd="0" parTransId="{CB4151D3-6EA1-4986-AA8D-1B562A132817}" sibTransId="{8747A0FC-492B-4893-AEA9-67A1F927456E}"/>
    <dgm:cxn modelId="{4ECA2486-CF97-4E3F-A4BE-C9413EE3FC4D}" type="presOf" srcId="{B6C79B26-96AD-4DF3-87DB-7658951B52F4}" destId="{6490B675-0A2B-42C4-8F8E-BA29479D5181}" srcOrd="0" destOrd="0" presId="urn:microsoft.com/office/officeart/2005/8/layout/radial6"/>
    <dgm:cxn modelId="{A6FDB386-8EC7-4061-B839-C8E5758AC96C}" type="presOf" srcId="{C9D023E2-E516-474B-BC9C-F7A076C5363D}" destId="{6E464CF7-8901-413C-B679-8730226F1814}" srcOrd="0" destOrd="0" presId="urn:microsoft.com/office/officeart/2005/8/layout/radial6"/>
    <dgm:cxn modelId="{4DA892A7-3188-47D1-96E5-228EB03934D6}" type="presOf" srcId="{16B47512-599B-47B8-A285-2C51509B2669}" destId="{1D4E6976-32AB-4CBD-B460-E150EA4D2AAD}" srcOrd="0" destOrd="0" presId="urn:microsoft.com/office/officeart/2005/8/layout/radial6"/>
    <dgm:cxn modelId="{0A8088AC-7AAE-44A0-A34E-DF4688AEA5AF}" srcId="{DC34A21D-46EA-4F3C-8CAE-7C608A679AF4}" destId="{F6983938-6156-49CC-8D2E-95AAE72B42DD}" srcOrd="1" destOrd="0" parTransId="{F0F64C46-B342-447E-8AC5-AEC1C60B3AB9}" sibTransId="{D571D981-D903-40C8-A81D-D3E16694E7A0}"/>
    <dgm:cxn modelId="{6BCEA1B3-E3EB-4039-A097-09714AD1838C}" type="presOf" srcId="{7B5EA052-D1D0-4BB7-BE2D-A50832E692CF}" destId="{2892A520-3AC0-4619-BAFE-9DFAB6F7ED8B}" srcOrd="0" destOrd="0" presId="urn:microsoft.com/office/officeart/2005/8/layout/radial6"/>
    <dgm:cxn modelId="{591ED0B9-65B0-4475-93C8-0AF7AF0FAEA1}" type="presOf" srcId="{DC34A21D-46EA-4F3C-8CAE-7C608A679AF4}" destId="{A457F607-E455-4713-A58B-215E5AE5D661}" srcOrd="0" destOrd="0" presId="urn:microsoft.com/office/officeart/2005/8/layout/radial6"/>
    <dgm:cxn modelId="{12F9CFCC-7048-41D6-9BB5-A6373E426A40}" srcId="{39DC0B75-9F91-4649-8FAC-0D0237ACABAC}" destId="{DC34A21D-46EA-4F3C-8CAE-7C608A679AF4}" srcOrd="0" destOrd="0" parTransId="{C465B5F6-A190-470B-8A50-D836F74D1985}" sibTransId="{14A372EB-5610-489E-B56C-6EC4C6B6F631}"/>
    <dgm:cxn modelId="{319CBBDC-10DF-4DF9-9705-AA0F2D0F94E7}" type="presOf" srcId="{D571D981-D903-40C8-A81D-D3E16694E7A0}" destId="{B7C2C60E-D99F-4031-8368-72506CEAD7D5}" srcOrd="0" destOrd="0" presId="urn:microsoft.com/office/officeart/2005/8/layout/radial6"/>
    <dgm:cxn modelId="{C85742E1-3597-4493-B3C6-A08B0CF5CFD9}" type="presOf" srcId="{E500A2D2-4F39-46EF-AFC9-4B4B5E79367B}" destId="{9CB1D7C1-4340-4348-9491-4388DEB35C61}" srcOrd="0" destOrd="0" presId="urn:microsoft.com/office/officeart/2005/8/layout/radial6"/>
    <dgm:cxn modelId="{CB3085F5-6178-4429-94EA-93DFF0C8674D}" type="presOf" srcId="{5AA92579-8C50-4490-BEF0-010BFEFB7B70}" destId="{61924E3A-6BCD-449C-A5E6-75A79B51DBD3}" srcOrd="0" destOrd="0" presId="urn:microsoft.com/office/officeart/2005/8/layout/radial6"/>
    <dgm:cxn modelId="{7D8324BC-B1CC-4B37-8FF2-6E4303865ACD}" type="presParOf" srcId="{D24BA131-3E8D-42EE-AB54-5E0E3D1ECA32}" destId="{A457F607-E455-4713-A58B-215E5AE5D661}" srcOrd="0" destOrd="0" presId="urn:microsoft.com/office/officeart/2005/8/layout/radial6"/>
    <dgm:cxn modelId="{125FA5E9-0900-48CD-AC09-D31D5B59E954}" type="presParOf" srcId="{D24BA131-3E8D-42EE-AB54-5E0E3D1ECA32}" destId="{A96A8C80-0DD0-4F6E-8579-23F3BAACCB98}" srcOrd="1" destOrd="0" presId="urn:microsoft.com/office/officeart/2005/8/layout/radial6"/>
    <dgm:cxn modelId="{264C7C7F-D106-4831-8A67-28C374B502B5}" type="presParOf" srcId="{D24BA131-3E8D-42EE-AB54-5E0E3D1ECA32}" destId="{C63104CE-1142-4DD2-9D95-0E2A6EC02373}" srcOrd="2" destOrd="0" presId="urn:microsoft.com/office/officeart/2005/8/layout/radial6"/>
    <dgm:cxn modelId="{238FF8DB-D84C-48E5-970C-03D75E5C5771}" type="presParOf" srcId="{D24BA131-3E8D-42EE-AB54-5E0E3D1ECA32}" destId="{6490B675-0A2B-42C4-8F8E-BA29479D5181}" srcOrd="3" destOrd="0" presId="urn:microsoft.com/office/officeart/2005/8/layout/radial6"/>
    <dgm:cxn modelId="{847D6FD8-3780-4F42-B9F0-C06333123FF1}" type="presParOf" srcId="{D24BA131-3E8D-42EE-AB54-5E0E3D1ECA32}" destId="{28AFFFD4-7E2D-4B86-AE4C-CF34E97C5FF8}" srcOrd="4" destOrd="0" presId="urn:microsoft.com/office/officeart/2005/8/layout/radial6"/>
    <dgm:cxn modelId="{8E5B269E-4724-4ACE-9654-DA796496497E}" type="presParOf" srcId="{D24BA131-3E8D-42EE-AB54-5E0E3D1ECA32}" destId="{013A37A8-D228-487D-81E7-5C88A982363C}" srcOrd="5" destOrd="0" presId="urn:microsoft.com/office/officeart/2005/8/layout/radial6"/>
    <dgm:cxn modelId="{9210CE26-B96D-4059-A141-8A202FBB0B4C}" type="presParOf" srcId="{D24BA131-3E8D-42EE-AB54-5E0E3D1ECA32}" destId="{B7C2C60E-D99F-4031-8368-72506CEAD7D5}" srcOrd="6" destOrd="0" presId="urn:microsoft.com/office/officeart/2005/8/layout/radial6"/>
    <dgm:cxn modelId="{2B112D60-658D-4245-8A6C-0B9615DFEBDB}" type="presParOf" srcId="{D24BA131-3E8D-42EE-AB54-5E0E3D1ECA32}" destId="{5CBEFC37-8464-44AC-AA67-58280D30858A}" srcOrd="7" destOrd="0" presId="urn:microsoft.com/office/officeart/2005/8/layout/radial6"/>
    <dgm:cxn modelId="{BC7BF955-ADB0-4F21-A9CD-DE647BBE05BF}" type="presParOf" srcId="{D24BA131-3E8D-42EE-AB54-5E0E3D1ECA32}" destId="{B6C541CE-AF34-41E4-896A-6FCA73935FFB}" srcOrd="8" destOrd="0" presId="urn:microsoft.com/office/officeart/2005/8/layout/radial6"/>
    <dgm:cxn modelId="{BAF7CB0A-BB99-46B1-BE4D-24D99B55DFFB}" type="presParOf" srcId="{D24BA131-3E8D-42EE-AB54-5E0E3D1ECA32}" destId="{E4D4584B-18B5-4AF6-B2D2-FD726ED813A1}" srcOrd="9" destOrd="0" presId="urn:microsoft.com/office/officeart/2005/8/layout/radial6"/>
    <dgm:cxn modelId="{DF34CA97-FBE0-439F-AF65-74D15E7B7387}" type="presParOf" srcId="{D24BA131-3E8D-42EE-AB54-5E0E3D1ECA32}" destId="{6E464CF7-8901-413C-B679-8730226F1814}" srcOrd="10" destOrd="0" presId="urn:microsoft.com/office/officeart/2005/8/layout/radial6"/>
    <dgm:cxn modelId="{64D43802-0330-4320-96B3-94F2EBBE596A}" type="presParOf" srcId="{D24BA131-3E8D-42EE-AB54-5E0E3D1ECA32}" destId="{3FBB72A4-E57B-49BB-94CB-E430A4E6F640}" srcOrd="11" destOrd="0" presId="urn:microsoft.com/office/officeart/2005/8/layout/radial6"/>
    <dgm:cxn modelId="{85EF3BF2-6F81-4D39-8379-867EAC2AA9F1}" type="presParOf" srcId="{D24BA131-3E8D-42EE-AB54-5E0E3D1ECA32}" destId="{61924E3A-6BCD-449C-A5E6-75A79B51DBD3}" srcOrd="12" destOrd="0" presId="urn:microsoft.com/office/officeart/2005/8/layout/radial6"/>
    <dgm:cxn modelId="{8E00917F-96C1-40BC-ACD1-B328570EEFDD}" type="presParOf" srcId="{D24BA131-3E8D-42EE-AB54-5E0E3D1ECA32}" destId="{F8F3C683-8EFF-4CA6-B807-FD0FF36F449D}" srcOrd="13" destOrd="0" presId="urn:microsoft.com/office/officeart/2005/8/layout/radial6"/>
    <dgm:cxn modelId="{F5F8C86B-FFD6-405F-AC39-DE1F5DF4781B}" type="presParOf" srcId="{D24BA131-3E8D-42EE-AB54-5E0E3D1ECA32}" destId="{6F3883A6-457E-4D11-B95E-129D143BF673}" srcOrd="14" destOrd="0" presId="urn:microsoft.com/office/officeart/2005/8/layout/radial6"/>
    <dgm:cxn modelId="{C7B9EBCF-8978-44B0-9527-551F2B71FD89}" type="presParOf" srcId="{D24BA131-3E8D-42EE-AB54-5E0E3D1ECA32}" destId="{D262E162-2C8F-48AC-8E01-AB574B8561EC}" srcOrd="15" destOrd="0" presId="urn:microsoft.com/office/officeart/2005/8/layout/radial6"/>
    <dgm:cxn modelId="{3733833A-B5A5-4614-BE4A-F2D1EC1587F0}" type="presParOf" srcId="{D24BA131-3E8D-42EE-AB54-5E0E3D1ECA32}" destId="{68D556C3-C166-4B69-85C3-B82AAE646B33}" srcOrd="16" destOrd="0" presId="urn:microsoft.com/office/officeart/2005/8/layout/radial6"/>
    <dgm:cxn modelId="{AED5D590-B3F5-48F6-BB91-653ECB5CB939}" type="presParOf" srcId="{D24BA131-3E8D-42EE-AB54-5E0E3D1ECA32}" destId="{9FBAF1A5-BE39-4CDA-9F2C-B97AC68CB587}" srcOrd="17" destOrd="0" presId="urn:microsoft.com/office/officeart/2005/8/layout/radial6"/>
    <dgm:cxn modelId="{C563FC48-D988-4664-B0C4-D34F925E617E}" type="presParOf" srcId="{D24BA131-3E8D-42EE-AB54-5E0E3D1ECA32}" destId="{9CB1D7C1-4340-4348-9491-4388DEB35C61}" srcOrd="18" destOrd="0" presId="urn:microsoft.com/office/officeart/2005/8/layout/radial6"/>
    <dgm:cxn modelId="{61EACA01-AA49-4CA2-8CD1-3987D13B8A4E}" type="presParOf" srcId="{D24BA131-3E8D-42EE-AB54-5E0E3D1ECA32}" destId="{2892A520-3AC0-4619-BAFE-9DFAB6F7ED8B}" srcOrd="19" destOrd="0" presId="urn:microsoft.com/office/officeart/2005/8/layout/radial6"/>
    <dgm:cxn modelId="{69BC05A3-FD99-42AF-813A-8A6CEA3B32B1}" type="presParOf" srcId="{D24BA131-3E8D-42EE-AB54-5E0E3D1ECA32}" destId="{6590CEEB-5B4D-4392-AB6C-B2BEECEB2B35}" srcOrd="20" destOrd="0" presId="urn:microsoft.com/office/officeart/2005/8/layout/radial6"/>
    <dgm:cxn modelId="{AEE7D079-3F47-4737-8D97-D144A14D3D1C}" type="presParOf" srcId="{D24BA131-3E8D-42EE-AB54-5E0E3D1ECA32}" destId="{1D4E6976-32AB-4CBD-B460-E150EA4D2AAD}"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6E0A7-5910-4BAB-8627-BB1DA36CC2F5}">
      <dsp:nvSpPr>
        <dsp:cNvPr id="0" name=""/>
        <dsp:cNvSpPr/>
      </dsp:nvSpPr>
      <dsp:spPr>
        <a:xfrm>
          <a:off x="1617953" y="-4369"/>
          <a:ext cx="4896326" cy="4896326"/>
        </a:xfrm>
        <a:prstGeom prst="circularArrow">
          <a:avLst>
            <a:gd name="adj1" fmla="val 5274"/>
            <a:gd name="adj2" fmla="val 312630"/>
            <a:gd name="adj3" fmla="val 14227404"/>
            <a:gd name="adj4" fmla="val 17127444"/>
            <a:gd name="adj5" fmla="val 547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31B9C1-3908-4962-BE89-9F4377DDE5A9}">
      <dsp:nvSpPr>
        <dsp:cNvPr id="0" name=""/>
        <dsp:cNvSpPr/>
      </dsp:nvSpPr>
      <dsp:spPr>
        <a:xfrm>
          <a:off x="3134959" y="1587"/>
          <a:ext cx="1862313" cy="93115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t>Data Integration</a:t>
          </a:r>
        </a:p>
        <a:p>
          <a:pPr marL="0" lvl="0" indent="0" algn="ctr" defTabSz="466725">
            <a:lnSpc>
              <a:spcPct val="90000"/>
            </a:lnSpc>
            <a:spcBef>
              <a:spcPct val="0"/>
            </a:spcBef>
            <a:spcAft>
              <a:spcPct val="35000"/>
            </a:spcAft>
            <a:buNone/>
          </a:pPr>
          <a:r>
            <a:rPr lang="en-US" sz="1000" kern="1200" dirty="0"/>
            <a:t>Identify &amp; classify member using established criteria to refer them to programs</a:t>
          </a:r>
        </a:p>
      </dsp:txBody>
      <dsp:txXfrm>
        <a:off x="3180414" y="47042"/>
        <a:ext cx="1771403" cy="840246"/>
      </dsp:txXfrm>
    </dsp:sp>
    <dsp:sp modelId="{E2F8CE3F-BE28-44DF-9D2E-4ACBF9E9DBAD}">
      <dsp:nvSpPr>
        <dsp:cNvPr id="0" name=""/>
        <dsp:cNvSpPr/>
      </dsp:nvSpPr>
      <dsp:spPr>
        <a:xfrm>
          <a:off x="5362096" y="1277428"/>
          <a:ext cx="1862313" cy="93115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t>Patient Stratification</a:t>
          </a:r>
        </a:p>
        <a:p>
          <a:pPr marL="0" lvl="0" indent="0" algn="ctr" defTabSz="466725">
            <a:lnSpc>
              <a:spcPct val="90000"/>
            </a:lnSpc>
            <a:spcBef>
              <a:spcPct val="0"/>
            </a:spcBef>
            <a:spcAft>
              <a:spcPct val="35000"/>
            </a:spcAft>
            <a:buNone/>
          </a:pPr>
          <a:r>
            <a:rPr lang="en-US" sz="1000" kern="1200" dirty="0"/>
            <a:t>Coordinate to ensure all members have their comprehensive assessment</a:t>
          </a:r>
        </a:p>
      </dsp:txBody>
      <dsp:txXfrm>
        <a:off x="5407551" y="1322883"/>
        <a:ext cx="1771403" cy="840246"/>
      </dsp:txXfrm>
    </dsp:sp>
    <dsp:sp modelId="{347E2F86-2F50-49FA-9059-D26D64530DF7}">
      <dsp:nvSpPr>
        <dsp:cNvPr id="0" name=""/>
        <dsp:cNvSpPr/>
      </dsp:nvSpPr>
      <dsp:spPr>
        <a:xfrm>
          <a:off x="5493018" y="2855176"/>
          <a:ext cx="1862313" cy="93115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t>Patient Intake</a:t>
          </a:r>
        </a:p>
        <a:p>
          <a:pPr marL="0" lvl="0" indent="0" algn="ctr" defTabSz="466725">
            <a:lnSpc>
              <a:spcPct val="90000"/>
            </a:lnSpc>
            <a:spcBef>
              <a:spcPct val="0"/>
            </a:spcBef>
            <a:spcAft>
              <a:spcPct val="35000"/>
            </a:spcAft>
            <a:buNone/>
          </a:pPr>
          <a:r>
            <a:rPr lang="en-US" sz="1000" kern="1200" dirty="0"/>
            <a:t>Confirm all members in program have ICP w/ goals &amp; objectives focused to satisfy identified needs</a:t>
          </a:r>
        </a:p>
      </dsp:txBody>
      <dsp:txXfrm>
        <a:off x="5538473" y="2900631"/>
        <a:ext cx="1771403" cy="840246"/>
      </dsp:txXfrm>
    </dsp:sp>
    <dsp:sp modelId="{87A20184-751D-4F5B-B980-294BDAB398F7}">
      <dsp:nvSpPr>
        <dsp:cNvPr id="0" name=""/>
        <dsp:cNvSpPr/>
      </dsp:nvSpPr>
      <dsp:spPr>
        <a:xfrm>
          <a:off x="3134959" y="3974266"/>
          <a:ext cx="1862313" cy="93115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t>Care Coordination</a:t>
          </a:r>
        </a:p>
        <a:p>
          <a:pPr marL="0" lvl="0" indent="0" algn="ctr" defTabSz="466725">
            <a:lnSpc>
              <a:spcPct val="90000"/>
            </a:lnSpc>
            <a:spcBef>
              <a:spcPct val="0"/>
            </a:spcBef>
            <a:spcAft>
              <a:spcPct val="35000"/>
            </a:spcAft>
            <a:buNone/>
          </a:pPr>
          <a:r>
            <a:rPr lang="en-US" sz="1000" kern="1200" dirty="0"/>
            <a:t>Ensure members’ needed services are coordinated &amp; that they receive appropriate treatment in efficient manner</a:t>
          </a:r>
        </a:p>
      </dsp:txBody>
      <dsp:txXfrm>
        <a:off x="3180414" y="4019721"/>
        <a:ext cx="1771403" cy="840246"/>
      </dsp:txXfrm>
    </dsp:sp>
    <dsp:sp modelId="{253F46F1-6074-499D-9182-BF82C99F625D}">
      <dsp:nvSpPr>
        <dsp:cNvPr id="0" name=""/>
        <dsp:cNvSpPr/>
      </dsp:nvSpPr>
      <dsp:spPr>
        <a:xfrm>
          <a:off x="1072983" y="2927745"/>
          <a:ext cx="1862313" cy="93115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t>Patient Engagement</a:t>
          </a:r>
        </a:p>
        <a:p>
          <a:pPr marL="0" lvl="0" indent="0" algn="ctr" defTabSz="466725">
            <a:lnSpc>
              <a:spcPct val="90000"/>
            </a:lnSpc>
            <a:spcBef>
              <a:spcPct val="0"/>
            </a:spcBef>
            <a:spcAft>
              <a:spcPct val="35000"/>
            </a:spcAft>
            <a:buNone/>
          </a:pPr>
          <a:r>
            <a:rPr lang="en-US" sz="1000" kern="1200" dirty="0"/>
            <a:t>Provider medical benefit resources w/ effectiveness &amp; efficiency at same time as attention is guaranteed</a:t>
          </a:r>
        </a:p>
      </dsp:txBody>
      <dsp:txXfrm>
        <a:off x="1118438" y="2973200"/>
        <a:ext cx="1771403" cy="840246"/>
      </dsp:txXfrm>
    </dsp:sp>
    <dsp:sp modelId="{0237E823-237A-4320-9BD8-E7C084F450F3}">
      <dsp:nvSpPr>
        <dsp:cNvPr id="0" name=""/>
        <dsp:cNvSpPr/>
      </dsp:nvSpPr>
      <dsp:spPr>
        <a:xfrm>
          <a:off x="886871" y="1291426"/>
          <a:ext cx="1797467" cy="93115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Performance Measurement</a:t>
          </a:r>
        </a:p>
        <a:p>
          <a:pPr marL="0" lvl="0" indent="0" algn="ctr" defTabSz="533400">
            <a:lnSpc>
              <a:spcPct val="90000"/>
            </a:lnSpc>
            <a:spcBef>
              <a:spcPct val="0"/>
            </a:spcBef>
            <a:spcAft>
              <a:spcPct val="35000"/>
            </a:spcAft>
            <a:buNone/>
          </a:pPr>
          <a:r>
            <a:rPr lang="en-US" sz="1100" kern="1200" dirty="0"/>
            <a:t>Ensure accessibility of available resources in community</a:t>
          </a:r>
        </a:p>
      </dsp:txBody>
      <dsp:txXfrm>
        <a:off x="932326" y="1336881"/>
        <a:ext cx="1706557" cy="840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E6976-32AB-4CBD-B460-E150EA4D2AAD}">
      <dsp:nvSpPr>
        <dsp:cNvPr id="0" name=""/>
        <dsp:cNvSpPr/>
      </dsp:nvSpPr>
      <dsp:spPr>
        <a:xfrm>
          <a:off x="1981522" y="526042"/>
          <a:ext cx="4169188" cy="4169188"/>
        </a:xfrm>
        <a:prstGeom prst="blockArc">
          <a:avLst>
            <a:gd name="adj1" fmla="val 13114286"/>
            <a:gd name="adj2" fmla="val 16200000"/>
            <a:gd name="adj3" fmla="val 390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B1D7C1-4340-4348-9491-4388DEB35C61}">
      <dsp:nvSpPr>
        <dsp:cNvPr id="0" name=""/>
        <dsp:cNvSpPr/>
      </dsp:nvSpPr>
      <dsp:spPr>
        <a:xfrm>
          <a:off x="1981522" y="526042"/>
          <a:ext cx="4169188" cy="4169188"/>
        </a:xfrm>
        <a:prstGeom prst="blockArc">
          <a:avLst>
            <a:gd name="adj1" fmla="val 10028571"/>
            <a:gd name="adj2" fmla="val 13114286"/>
            <a:gd name="adj3" fmla="val 390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62E162-2C8F-48AC-8E01-AB574B8561EC}">
      <dsp:nvSpPr>
        <dsp:cNvPr id="0" name=""/>
        <dsp:cNvSpPr/>
      </dsp:nvSpPr>
      <dsp:spPr>
        <a:xfrm>
          <a:off x="1981522" y="526042"/>
          <a:ext cx="4169188" cy="4169188"/>
        </a:xfrm>
        <a:prstGeom prst="blockArc">
          <a:avLst>
            <a:gd name="adj1" fmla="val 6942857"/>
            <a:gd name="adj2" fmla="val 10028571"/>
            <a:gd name="adj3" fmla="val 3907"/>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924E3A-6BCD-449C-A5E6-75A79B51DBD3}">
      <dsp:nvSpPr>
        <dsp:cNvPr id="0" name=""/>
        <dsp:cNvSpPr/>
      </dsp:nvSpPr>
      <dsp:spPr>
        <a:xfrm>
          <a:off x="1981522" y="526042"/>
          <a:ext cx="4169188" cy="4169188"/>
        </a:xfrm>
        <a:prstGeom prst="blockArc">
          <a:avLst>
            <a:gd name="adj1" fmla="val 3857143"/>
            <a:gd name="adj2" fmla="val 6942857"/>
            <a:gd name="adj3" fmla="val 390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D4584B-18B5-4AF6-B2D2-FD726ED813A1}">
      <dsp:nvSpPr>
        <dsp:cNvPr id="0" name=""/>
        <dsp:cNvSpPr/>
      </dsp:nvSpPr>
      <dsp:spPr>
        <a:xfrm>
          <a:off x="1981522" y="526042"/>
          <a:ext cx="4169188" cy="4169188"/>
        </a:xfrm>
        <a:prstGeom prst="blockArc">
          <a:avLst>
            <a:gd name="adj1" fmla="val 771429"/>
            <a:gd name="adj2" fmla="val 3857143"/>
            <a:gd name="adj3" fmla="val 390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C2C60E-D99F-4031-8368-72506CEAD7D5}">
      <dsp:nvSpPr>
        <dsp:cNvPr id="0" name=""/>
        <dsp:cNvSpPr/>
      </dsp:nvSpPr>
      <dsp:spPr>
        <a:xfrm>
          <a:off x="1981522" y="526042"/>
          <a:ext cx="4169188" cy="4169188"/>
        </a:xfrm>
        <a:prstGeom prst="blockArc">
          <a:avLst>
            <a:gd name="adj1" fmla="val 19285714"/>
            <a:gd name="adj2" fmla="val 771429"/>
            <a:gd name="adj3" fmla="val 390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90B675-0A2B-42C4-8F8E-BA29479D5181}">
      <dsp:nvSpPr>
        <dsp:cNvPr id="0" name=""/>
        <dsp:cNvSpPr/>
      </dsp:nvSpPr>
      <dsp:spPr>
        <a:xfrm>
          <a:off x="1981522" y="526042"/>
          <a:ext cx="4169188" cy="4169188"/>
        </a:xfrm>
        <a:prstGeom prst="blockArc">
          <a:avLst>
            <a:gd name="adj1" fmla="val 16200000"/>
            <a:gd name="adj2" fmla="val 19285714"/>
            <a:gd name="adj3" fmla="val 390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57F607-E455-4713-A58B-215E5AE5D661}">
      <dsp:nvSpPr>
        <dsp:cNvPr id="0" name=""/>
        <dsp:cNvSpPr/>
      </dsp:nvSpPr>
      <dsp:spPr>
        <a:xfrm>
          <a:off x="3258055" y="1802575"/>
          <a:ext cx="1616122" cy="1616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Member</a:t>
          </a:r>
        </a:p>
      </dsp:txBody>
      <dsp:txXfrm>
        <a:off x="3494731" y="2039251"/>
        <a:ext cx="1142770" cy="1142770"/>
      </dsp:txXfrm>
    </dsp:sp>
    <dsp:sp modelId="{A96A8C80-0DD0-4F6E-8579-23F3BAACCB98}">
      <dsp:nvSpPr>
        <dsp:cNvPr id="0" name=""/>
        <dsp:cNvSpPr/>
      </dsp:nvSpPr>
      <dsp:spPr>
        <a:xfrm>
          <a:off x="3500473" y="1126"/>
          <a:ext cx="1131285" cy="113128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Care Manager</a:t>
          </a:r>
        </a:p>
      </dsp:txBody>
      <dsp:txXfrm>
        <a:off x="3666146" y="166799"/>
        <a:ext cx="799939" cy="799939"/>
      </dsp:txXfrm>
    </dsp:sp>
    <dsp:sp modelId="{28AFFFD4-7E2D-4B86-AE4C-CF34E97C5FF8}">
      <dsp:nvSpPr>
        <dsp:cNvPr id="0" name=""/>
        <dsp:cNvSpPr/>
      </dsp:nvSpPr>
      <dsp:spPr>
        <a:xfrm>
          <a:off x="5098433" y="770663"/>
          <a:ext cx="1131285" cy="113128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PCP + Specialists + Other Providers</a:t>
          </a:r>
        </a:p>
      </dsp:txBody>
      <dsp:txXfrm>
        <a:off x="5264106" y="936336"/>
        <a:ext cx="799939" cy="799939"/>
      </dsp:txXfrm>
    </dsp:sp>
    <dsp:sp modelId="{5CBEFC37-8464-44AC-AA67-58280D30858A}">
      <dsp:nvSpPr>
        <dsp:cNvPr id="0" name=""/>
        <dsp:cNvSpPr/>
      </dsp:nvSpPr>
      <dsp:spPr>
        <a:xfrm>
          <a:off x="5493097" y="2499797"/>
          <a:ext cx="1131285" cy="113128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Family/Care Givers</a:t>
          </a:r>
        </a:p>
      </dsp:txBody>
      <dsp:txXfrm>
        <a:off x="5658770" y="2665470"/>
        <a:ext cx="799939" cy="799939"/>
      </dsp:txXfrm>
    </dsp:sp>
    <dsp:sp modelId="{6E464CF7-8901-413C-B679-8730226F1814}">
      <dsp:nvSpPr>
        <dsp:cNvPr id="0" name=""/>
        <dsp:cNvSpPr/>
      </dsp:nvSpPr>
      <dsp:spPr>
        <a:xfrm>
          <a:off x="4387274" y="3886455"/>
          <a:ext cx="1131285" cy="1131285"/>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Social Worker</a:t>
          </a:r>
        </a:p>
      </dsp:txBody>
      <dsp:txXfrm>
        <a:off x="4552947" y="4052128"/>
        <a:ext cx="799939" cy="799939"/>
      </dsp:txXfrm>
    </dsp:sp>
    <dsp:sp modelId="{F8F3C683-8EFF-4CA6-B807-FD0FF36F449D}">
      <dsp:nvSpPr>
        <dsp:cNvPr id="0" name=""/>
        <dsp:cNvSpPr/>
      </dsp:nvSpPr>
      <dsp:spPr>
        <a:xfrm>
          <a:off x="2613672" y="3886455"/>
          <a:ext cx="1131285" cy="1131285"/>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Behavioral Health Professional</a:t>
          </a:r>
        </a:p>
      </dsp:txBody>
      <dsp:txXfrm>
        <a:off x="2779345" y="4052128"/>
        <a:ext cx="799939" cy="799939"/>
      </dsp:txXfrm>
    </dsp:sp>
    <dsp:sp modelId="{68D556C3-C166-4B69-85C3-B82AAE646B33}">
      <dsp:nvSpPr>
        <dsp:cNvPr id="0" name=""/>
        <dsp:cNvSpPr/>
      </dsp:nvSpPr>
      <dsp:spPr>
        <a:xfrm>
          <a:off x="1507849" y="2499797"/>
          <a:ext cx="1131285" cy="113128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Clinical Pharmacist</a:t>
          </a:r>
        </a:p>
      </dsp:txBody>
      <dsp:txXfrm>
        <a:off x="1673522" y="2665470"/>
        <a:ext cx="799939" cy="799939"/>
      </dsp:txXfrm>
    </dsp:sp>
    <dsp:sp modelId="{2892A520-3AC0-4619-BAFE-9DFAB6F7ED8B}">
      <dsp:nvSpPr>
        <dsp:cNvPr id="0" name=""/>
        <dsp:cNvSpPr/>
      </dsp:nvSpPr>
      <dsp:spPr>
        <a:xfrm>
          <a:off x="1902513" y="770663"/>
          <a:ext cx="1131285" cy="113128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Nutritionist</a:t>
          </a:r>
        </a:p>
      </dsp:txBody>
      <dsp:txXfrm>
        <a:off x="2068186" y="936336"/>
        <a:ext cx="799939" cy="79993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214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539" y="0"/>
            <a:ext cx="4028440" cy="352143"/>
          </a:xfrm>
          <a:prstGeom prst="rect">
            <a:avLst/>
          </a:prstGeom>
        </p:spPr>
        <p:txBody>
          <a:bodyPr vert="horz" lIns="91440" tIns="45720" rIns="91440" bIns="45720" rtlCol="0"/>
          <a:lstStyle>
            <a:lvl1pPr algn="r">
              <a:defRPr sz="1200"/>
            </a:lvl1pPr>
          </a:lstStyle>
          <a:p>
            <a:fld id="{EC867B37-3E38-4141-AFD3-70ABB21776E5}" type="datetimeFigureOut">
              <a:rPr lang="en-US" smtClean="0"/>
              <a:t>6/17/2026</a:t>
            </a:fld>
            <a:endParaRPr lang="en-US"/>
          </a:p>
        </p:txBody>
      </p:sp>
      <p:sp>
        <p:nvSpPr>
          <p:cNvPr id="4" name="Slide Image Placeholder 3"/>
          <p:cNvSpPr>
            <a:spLocks noGrp="1" noRot="1" noChangeAspect="1"/>
          </p:cNvSpPr>
          <p:nvPr>
            <p:ph type="sldImg" idx="2"/>
          </p:nvPr>
        </p:nvSpPr>
        <p:spPr>
          <a:xfrm>
            <a:off x="2544763" y="876300"/>
            <a:ext cx="4206875"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539" y="6658258"/>
            <a:ext cx="4028440" cy="352142"/>
          </a:xfrm>
          <a:prstGeom prst="rect">
            <a:avLst/>
          </a:prstGeom>
        </p:spPr>
        <p:txBody>
          <a:bodyPr vert="horz" lIns="91440" tIns="45720" rIns="91440" bIns="45720" rtlCol="0" anchor="b"/>
          <a:lstStyle>
            <a:lvl1pPr algn="r">
              <a:defRPr sz="1200"/>
            </a:lvl1pPr>
          </a:lstStyle>
          <a:p>
            <a:fld id="{3163A585-BC28-0842-9428-6B278E444543}" type="slidenum">
              <a:rPr lang="en-US" smtClean="0"/>
              <a:t>‹#›</a:t>
            </a:fld>
            <a:endParaRPr lang="en-US"/>
          </a:p>
        </p:txBody>
      </p:sp>
    </p:spTree>
    <p:extLst>
      <p:ext uri="{BB962C8B-B14F-4D97-AF65-F5344CB8AC3E}">
        <p14:creationId xmlns:p14="http://schemas.microsoft.com/office/powerpoint/2010/main" val="2409521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63A585-BC28-0842-9428-6B278E444543}" type="slidenum">
              <a:rPr lang="en-US" smtClean="0"/>
              <a:t>23</a:t>
            </a:fld>
            <a:endParaRPr lang="en-US"/>
          </a:p>
        </p:txBody>
      </p:sp>
    </p:spTree>
    <p:extLst>
      <p:ext uri="{BB962C8B-B14F-4D97-AF65-F5344CB8AC3E}">
        <p14:creationId xmlns:p14="http://schemas.microsoft.com/office/powerpoint/2010/main" val="227017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63A585-BC28-0842-9428-6B278E444543}" type="slidenum">
              <a:rPr lang="en-US" smtClean="0"/>
              <a:t>27</a:t>
            </a:fld>
            <a:endParaRPr lang="en-US"/>
          </a:p>
        </p:txBody>
      </p:sp>
    </p:spTree>
    <p:extLst>
      <p:ext uri="{BB962C8B-B14F-4D97-AF65-F5344CB8AC3E}">
        <p14:creationId xmlns:p14="http://schemas.microsoft.com/office/powerpoint/2010/main" val="3530579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92955" y="2840949"/>
            <a:ext cx="10012438" cy="46166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9753" y="3840480"/>
            <a:ext cx="853884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H5431_PO_SNP_ProviderTraining_2024_Rev 9/26/2024</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2" b="1" i="0">
                <a:solidFill>
                  <a:srgbClr val="003B6A"/>
                </a:solidFill>
                <a:latin typeface="Gotham"/>
                <a:cs typeface="Gotham"/>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H5431_PO_SNP_ProviderTraining_2024_Rev 9/26/2024</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2" b="1" i="0">
                <a:solidFill>
                  <a:srgbClr val="003B6A"/>
                </a:solidFill>
                <a:latin typeface="Gotham"/>
                <a:cs typeface="Gotham"/>
              </a:defRPr>
            </a:lvl1pPr>
          </a:lstStyle>
          <a:p>
            <a:endParaRPr/>
          </a:p>
        </p:txBody>
      </p:sp>
      <p:sp>
        <p:nvSpPr>
          <p:cNvPr id="3" name="Holder 3"/>
          <p:cNvSpPr>
            <a:spLocks noGrp="1"/>
          </p:cNvSpPr>
          <p:nvPr>
            <p:ph sz="half" idx="2"/>
          </p:nvPr>
        </p:nvSpPr>
        <p:spPr>
          <a:xfrm>
            <a:off x="609918" y="1577340"/>
            <a:ext cx="530628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H5431_PO_SNP_ProviderTraining_2024_Rev 9/26/2024</a:t>
            </a:r>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 y="1"/>
            <a:ext cx="12195299" cy="6857999"/>
          </a:xfrm>
          <a:prstGeom prst="rect">
            <a:avLst/>
          </a:prstGeom>
          <a:blipFill>
            <a:blip r:embed="rId2" cstate="print"/>
            <a:stretch>
              <a:fillRect/>
            </a:stretch>
          </a:blipFill>
        </p:spPr>
        <p:txBody>
          <a:bodyPr wrap="square" lIns="0" tIns="0" rIns="0" bIns="0" rtlCol="0"/>
          <a:lstStyle/>
          <a:p>
            <a:endParaRPr sz="1801"/>
          </a:p>
        </p:txBody>
      </p:sp>
      <p:sp>
        <p:nvSpPr>
          <p:cNvPr id="2" name="Holder 2"/>
          <p:cNvSpPr>
            <a:spLocks noGrp="1"/>
          </p:cNvSpPr>
          <p:nvPr>
            <p:ph type="title"/>
          </p:nvPr>
        </p:nvSpPr>
        <p:spPr/>
        <p:txBody>
          <a:bodyPr lIns="0" tIns="0" rIns="0" bIns="0"/>
          <a:lstStyle>
            <a:lvl1pPr>
              <a:defRPr sz="3002" b="1" i="0">
                <a:solidFill>
                  <a:srgbClr val="003B6A"/>
                </a:solidFill>
                <a:latin typeface="Gotham"/>
                <a:cs typeface="Gotha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H5431_PO_SNP_ProviderTraining_2024_Rev 9/26/2024</a:t>
            </a:r>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7439" y="6377940"/>
            <a:ext cx="3903472" cy="553998"/>
          </a:xfrm>
        </p:spPr>
        <p:txBody>
          <a:bodyPr lIns="0" tIns="0" rIns="0" bIns="0"/>
          <a:lstStyle>
            <a:lvl1pPr algn="ctr">
              <a:defRPr>
                <a:solidFill>
                  <a:schemeClr val="tx1">
                    <a:tint val="75000"/>
                  </a:schemeClr>
                </a:solidFill>
              </a:defRPr>
            </a:lvl1pPr>
          </a:lstStyle>
          <a:p>
            <a:r>
              <a:rPr lang="en-US" dirty="0"/>
              <a:t>H5431_PO_SNP_ProviderTraining_2024_Rev 9/26/2024</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Rectangle 4"/>
          <p:cNvSpPr/>
          <p:nvPr userDrawn="1"/>
        </p:nvSpPr>
        <p:spPr>
          <a:xfrm>
            <a:off x="0" y="1"/>
            <a:ext cx="12195236" cy="1097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Footer Placeholder 2"/>
          <p:cNvSpPr>
            <a:spLocks noGrp="1"/>
          </p:cNvSpPr>
          <p:nvPr>
            <p:ph type="ftr" sz="quarter" idx="10"/>
          </p:nvPr>
        </p:nvSpPr>
        <p:spPr>
          <a:xfrm>
            <a:off x="4147439" y="6377940"/>
            <a:ext cx="3903472" cy="553998"/>
          </a:xfrm>
        </p:spPr>
        <p:txBody>
          <a:bodyPr/>
          <a:lstStyle>
            <a:lvl1pPr>
              <a:defRPr>
                <a:solidFill>
                  <a:schemeClr val="bg1">
                    <a:lumMod val="75000"/>
                  </a:schemeClr>
                </a:solidFill>
              </a:defRPr>
            </a:lvl1pPr>
          </a:lstStyle>
          <a:p>
            <a:r>
              <a:rPr lang="en-US" dirty="0"/>
              <a:t>H5431_PO_SNP_ProviderTraining_2024_Rev 9/26/2024</a:t>
            </a:r>
          </a:p>
        </p:txBody>
      </p:sp>
      <p:sp>
        <p:nvSpPr>
          <p:cNvPr id="4" name="Slide Number Placeholder 3"/>
          <p:cNvSpPr>
            <a:spLocks noGrp="1"/>
          </p:cNvSpPr>
          <p:nvPr>
            <p:ph type="sldNum" sz="quarter" idx="11"/>
          </p:nvPr>
        </p:nvSpPr>
        <p:spPr/>
        <p:txBody>
          <a:bodyPr/>
          <a:lstStyle>
            <a:lvl1pPr>
              <a:defRPr>
                <a:solidFill>
                  <a:schemeClr val="bg1">
                    <a:lumMod val="75000"/>
                  </a:schemeClr>
                </a:solidFill>
              </a:defRPr>
            </a:lvl1pPr>
          </a:lstStyle>
          <a:p>
            <a:fld id="{43C60FF2-A63C-458C-B3FD-0047AF235190}" type="slidenum">
              <a:rPr lang="en-US" smtClean="0"/>
              <a:pPr/>
              <a:t>‹#›</a:t>
            </a:fld>
            <a:endParaRPr lang="en-US"/>
          </a:p>
        </p:txBody>
      </p:sp>
      <p:cxnSp>
        <p:nvCxnSpPr>
          <p:cNvPr id="6" name="Straight Connector 5"/>
          <p:cNvCxnSpPr/>
          <p:nvPr userDrawn="1"/>
        </p:nvCxnSpPr>
        <p:spPr>
          <a:xfrm rot="5400000">
            <a:off x="6097586" y="-5000370"/>
            <a:ext cx="0" cy="12195300"/>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Content Placeholder 3"/>
          <p:cNvSpPr>
            <a:spLocks noGrp="1"/>
          </p:cNvSpPr>
          <p:nvPr>
            <p:ph sz="half" idx="2"/>
          </p:nvPr>
        </p:nvSpPr>
        <p:spPr>
          <a:xfrm>
            <a:off x="365951" y="1251751"/>
            <a:ext cx="11660674" cy="1384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39053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398718" y="505454"/>
            <a:ext cx="9400915" cy="461665"/>
          </a:xfrm>
          <a:prstGeom prst="rect">
            <a:avLst/>
          </a:prstGeom>
        </p:spPr>
        <p:txBody>
          <a:bodyPr wrap="square" lIns="0" tIns="0" rIns="0" bIns="0">
            <a:spAutoFit/>
          </a:bodyPr>
          <a:lstStyle>
            <a:lvl1pPr>
              <a:defRPr sz="3000" b="1" i="0">
                <a:solidFill>
                  <a:srgbClr val="003B6A"/>
                </a:solidFill>
                <a:latin typeface="Gotham"/>
                <a:cs typeface="Gotham"/>
              </a:defRPr>
            </a:lvl1pPr>
          </a:lstStyle>
          <a:p>
            <a:endParaRPr/>
          </a:p>
        </p:txBody>
      </p:sp>
      <p:sp>
        <p:nvSpPr>
          <p:cNvPr id="3" name="Holder 3"/>
          <p:cNvSpPr>
            <a:spLocks noGrp="1"/>
          </p:cNvSpPr>
          <p:nvPr>
            <p:ph type="body" idx="1"/>
          </p:nvPr>
        </p:nvSpPr>
        <p:spPr>
          <a:xfrm>
            <a:off x="609918" y="1577340"/>
            <a:ext cx="1097851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7439" y="6377940"/>
            <a:ext cx="3903472" cy="553998"/>
          </a:xfrm>
          <a:prstGeom prst="rect">
            <a:avLst/>
          </a:prstGeom>
        </p:spPr>
        <p:txBody>
          <a:bodyPr wrap="square" lIns="0" tIns="0" rIns="0" bIns="0">
            <a:spAutoFit/>
          </a:bodyPr>
          <a:lstStyle>
            <a:lvl1pPr algn="ctr">
              <a:defRPr>
                <a:solidFill>
                  <a:schemeClr val="tx1">
                    <a:tint val="75000"/>
                  </a:schemeClr>
                </a:solidFill>
              </a:defRPr>
            </a:lvl1pPr>
          </a:lstStyle>
          <a:p>
            <a:r>
              <a:rPr lang="en-US" dirty="0"/>
              <a:t>H5431_PO_SNP_ProviderTraining_2024_Rev 9/26/2024</a:t>
            </a:r>
            <a:endParaRPr dirty="0"/>
          </a:p>
        </p:txBody>
      </p:sp>
      <p:sp>
        <p:nvSpPr>
          <p:cNvPr id="5" name="Holder 5"/>
          <p:cNvSpPr>
            <a:spLocks noGrp="1"/>
          </p:cNvSpPr>
          <p:nvPr>
            <p:ph type="dt" sz="half" idx="6"/>
          </p:nvPr>
        </p:nvSpPr>
        <p:spPr>
          <a:xfrm>
            <a:off x="609917" y="6377940"/>
            <a:ext cx="2805621" cy="276999"/>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782812" y="6377940"/>
            <a:ext cx="2805621"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dt="0"/>
  <p:txStyles>
    <p:titleStyle>
      <a:lvl1pPr>
        <a:defRPr>
          <a:latin typeface="+mj-lt"/>
          <a:ea typeface="+mj-ea"/>
          <a:cs typeface="+mj-cs"/>
        </a:defRPr>
      </a:lvl1pPr>
    </p:titleStyle>
    <p:body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p:bodyStyle>
    <p:other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ahca.myflorida.com/medicaid/review/specific_policy.shtml" TargetMode="External"/><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healthsun.com/" TargetMode="External"/><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hyperlink" Target="https://ahca.myflorida.com/" TargetMode="External"/><Relationship Id="rId4" Type="http://schemas.openxmlformats.org/officeDocument/2006/relationships/hyperlink" Target="https://www.cms.gov/"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ahca.myflorida.com/medicaid/review/specific_policy.shtml" TargetMode="External"/><Relationship Id="rId3" Type="http://schemas.openxmlformats.org/officeDocument/2006/relationships/image" Target="../media/image5.png"/><Relationship Id="rId7" Type="http://schemas.openxmlformats.org/officeDocument/2006/relationships/hyperlink" Target="https://ahca.myflorida.com/medicaid/review/index.shtml"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www.cms.gov/Regulations-and-Guidance/Guidance/Manuals/downloads/mc86c16b.pdf" TargetMode="External"/><Relationship Id="rId5" Type="http://schemas.openxmlformats.org/officeDocument/2006/relationships/hyperlink" Target="https://www.cms.gov/Regulations-and-Guidance/Guidance/Manuals/downloads/mc86c05.pdf" TargetMode="External"/><Relationship Id="rId4" Type="http://schemas.openxmlformats.org/officeDocument/2006/relationships/hyperlink" Target="https://provider.healthsun.com/"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DED0E9A-530F-B74C-B85E-104C012C416A}"/>
              </a:ext>
            </a:extLst>
          </p:cNvPr>
          <p:cNvGrpSpPr/>
          <p:nvPr/>
        </p:nvGrpSpPr>
        <p:grpSpPr>
          <a:xfrm>
            <a:off x="0" y="10740"/>
            <a:ext cx="12204311" cy="6861572"/>
            <a:chOff x="0" y="-1786"/>
            <a:chExt cx="12204311" cy="6861572"/>
          </a:xfrm>
        </p:grpSpPr>
        <p:sp>
          <p:nvSpPr>
            <p:cNvPr id="3" name="object 3"/>
            <p:cNvSpPr/>
            <p:nvPr/>
          </p:nvSpPr>
          <p:spPr>
            <a:xfrm>
              <a:off x="3995109" y="-1786"/>
              <a:ext cx="8209202" cy="6861572"/>
            </a:xfrm>
            <a:custGeom>
              <a:avLst/>
              <a:gdLst/>
              <a:ahLst/>
              <a:cxnLst/>
              <a:rect l="l" t="t" r="r" b="b"/>
              <a:pathLst>
                <a:path w="8199120" h="6858000">
                  <a:moveTo>
                    <a:pt x="8198749" y="0"/>
                  </a:moveTo>
                  <a:lnTo>
                    <a:pt x="7247064" y="0"/>
                  </a:lnTo>
                  <a:lnTo>
                    <a:pt x="7236611" y="1272"/>
                  </a:lnTo>
                  <a:lnTo>
                    <a:pt x="7105699" y="18782"/>
                  </a:lnTo>
                  <a:lnTo>
                    <a:pt x="6975287" y="38326"/>
                  </a:lnTo>
                  <a:lnTo>
                    <a:pt x="6845394" y="59889"/>
                  </a:lnTo>
                  <a:lnTo>
                    <a:pt x="6716042" y="83459"/>
                  </a:lnTo>
                  <a:lnTo>
                    <a:pt x="6587251" y="109023"/>
                  </a:lnTo>
                  <a:lnTo>
                    <a:pt x="6459041" y="136565"/>
                  </a:lnTo>
                  <a:lnTo>
                    <a:pt x="6331433" y="166074"/>
                  </a:lnTo>
                  <a:lnTo>
                    <a:pt x="6204447" y="197536"/>
                  </a:lnTo>
                  <a:lnTo>
                    <a:pt x="6078105" y="230936"/>
                  </a:lnTo>
                  <a:lnTo>
                    <a:pt x="5952425" y="266263"/>
                  </a:lnTo>
                  <a:lnTo>
                    <a:pt x="5827430" y="303501"/>
                  </a:lnTo>
                  <a:lnTo>
                    <a:pt x="5703139" y="342639"/>
                  </a:lnTo>
                  <a:lnTo>
                    <a:pt x="5579572" y="383661"/>
                  </a:lnTo>
                  <a:lnTo>
                    <a:pt x="5456752" y="426556"/>
                  </a:lnTo>
                  <a:lnTo>
                    <a:pt x="5334697" y="471309"/>
                  </a:lnTo>
                  <a:lnTo>
                    <a:pt x="5213428" y="517907"/>
                  </a:lnTo>
                  <a:lnTo>
                    <a:pt x="5092967" y="566336"/>
                  </a:lnTo>
                  <a:lnTo>
                    <a:pt x="4973332" y="616583"/>
                  </a:lnTo>
                  <a:lnTo>
                    <a:pt x="4854546" y="668635"/>
                  </a:lnTo>
                  <a:lnTo>
                    <a:pt x="4736628" y="722478"/>
                  </a:lnTo>
                  <a:lnTo>
                    <a:pt x="4619599" y="778098"/>
                  </a:lnTo>
                  <a:lnTo>
                    <a:pt x="4503479" y="835483"/>
                  </a:lnTo>
                  <a:lnTo>
                    <a:pt x="4388289" y="894618"/>
                  </a:lnTo>
                  <a:lnTo>
                    <a:pt x="4274050" y="955491"/>
                  </a:lnTo>
                  <a:lnTo>
                    <a:pt x="4160781" y="1018087"/>
                  </a:lnTo>
                  <a:lnTo>
                    <a:pt x="4104518" y="1050027"/>
                  </a:lnTo>
                  <a:lnTo>
                    <a:pt x="4048504" y="1082393"/>
                  </a:lnTo>
                  <a:lnTo>
                    <a:pt x="3992744" y="1115184"/>
                  </a:lnTo>
                  <a:lnTo>
                    <a:pt x="3937239" y="1148396"/>
                  </a:lnTo>
                  <a:lnTo>
                    <a:pt x="3881992" y="1182030"/>
                  </a:lnTo>
                  <a:lnTo>
                    <a:pt x="3827006" y="1216083"/>
                  </a:lnTo>
                  <a:lnTo>
                    <a:pt x="3772283" y="1250553"/>
                  </a:lnTo>
                  <a:lnTo>
                    <a:pt x="3717826" y="1285439"/>
                  </a:lnTo>
                  <a:lnTo>
                    <a:pt x="3663637" y="1320740"/>
                  </a:lnTo>
                  <a:lnTo>
                    <a:pt x="3609719" y="1356452"/>
                  </a:lnTo>
                  <a:lnTo>
                    <a:pt x="3556075" y="1392575"/>
                  </a:lnTo>
                  <a:lnTo>
                    <a:pt x="3502707" y="1429108"/>
                  </a:lnTo>
                  <a:lnTo>
                    <a:pt x="3449617" y="1466048"/>
                  </a:lnTo>
                  <a:lnTo>
                    <a:pt x="3396808" y="1503393"/>
                  </a:lnTo>
                  <a:lnTo>
                    <a:pt x="3344283" y="1541143"/>
                  </a:lnTo>
                  <a:lnTo>
                    <a:pt x="3292045" y="1579294"/>
                  </a:lnTo>
                  <a:lnTo>
                    <a:pt x="3240095" y="1617847"/>
                  </a:lnTo>
                  <a:lnTo>
                    <a:pt x="3188436" y="1656798"/>
                  </a:lnTo>
                  <a:lnTo>
                    <a:pt x="3137072" y="1696147"/>
                  </a:lnTo>
                  <a:lnTo>
                    <a:pt x="3086004" y="1735891"/>
                  </a:lnTo>
                  <a:lnTo>
                    <a:pt x="3035235" y="1776029"/>
                  </a:lnTo>
                  <a:lnTo>
                    <a:pt x="2984768" y="1816559"/>
                  </a:lnTo>
                  <a:lnTo>
                    <a:pt x="2934605" y="1857480"/>
                  </a:lnTo>
                  <a:lnTo>
                    <a:pt x="2884749" y="1898790"/>
                  </a:lnTo>
                  <a:lnTo>
                    <a:pt x="2835202" y="1940487"/>
                  </a:lnTo>
                  <a:lnTo>
                    <a:pt x="2785968" y="1982569"/>
                  </a:lnTo>
                  <a:lnTo>
                    <a:pt x="2737047" y="2025035"/>
                  </a:lnTo>
                  <a:lnTo>
                    <a:pt x="2688444" y="2067883"/>
                  </a:lnTo>
                  <a:lnTo>
                    <a:pt x="2640160" y="2111112"/>
                  </a:lnTo>
                  <a:lnTo>
                    <a:pt x="2592198" y="2154720"/>
                  </a:lnTo>
                  <a:lnTo>
                    <a:pt x="2544562" y="2198704"/>
                  </a:lnTo>
                  <a:lnTo>
                    <a:pt x="2497252" y="2243064"/>
                  </a:lnTo>
                  <a:lnTo>
                    <a:pt x="2450272" y="2287798"/>
                  </a:lnTo>
                  <a:lnTo>
                    <a:pt x="2403625" y="2332903"/>
                  </a:lnTo>
                  <a:lnTo>
                    <a:pt x="2357312" y="2378379"/>
                  </a:lnTo>
                  <a:lnTo>
                    <a:pt x="2311337" y="2424224"/>
                  </a:lnTo>
                  <a:lnTo>
                    <a:pt x="2265703" y="2470435"/>
                  </a:lnTo>
                  <a:lnTo>
                    <a:pt x="2220411" y="2517012"/>
                  </a:lnTo>
                  <a:lnTo>
                    <a:pt x="2175464" y="2563953"/>
                  </a:lnTo>
                  <a:lnTo>
                    <a:pt x="2130865" y="2611255"/>
                  </a:lnTo>
                  <a:lnTo>
                    <a:pt x="2086616" y="2658918"/>
                  </a:lnTo>
                  <a:lnTo>
                    <a:pt x="2042720" y="2706939"/>
                  </a:lnTo>
                  <a:lnTo>
                    <a:pt x="1999179" y="2755317"/>
                  </a:lnTo>
                  <a:lnTo>
                    <a:pt x="1955997" y="2804050"/>
                  </a:lnTo>
                  <a:lnTo>
                    <a:pt x="1913175" y="2853137"/>
                  </a:lnTo>
                  <a:lnTo>
                    <a:pt x="1870717" y="2902576"/>
                  </a:lnTo>
                  <a:lnTo>
                    <a:pt x="1828624" y="2952364"/>
                  </a:lnTo>
                  <a:lnTo>
                    <a:pt x="1786899" y="3002502"/>
                  </a:lnTo>
                  <a:lnTo>
                    <a:pt x="1745545" y="3052986"/>
                  </a:lnTo>
                  <a:lnTo>
                    <a:pt x="1704565" y="3103815"/>
                  </a:lnTo>
                  <a:lnTo>
                    <a:pt x="1663960" y="3154987"/>
                  </a:lnTo>
                  <a:lnTo>
                    <a:pt x="1623734" y="3206501"/>
                  </a:lnTo>
                  <a:lnTo>
                    <a:pt x="1583890" y="3258355"/>
                  </a:lnTo>
                  <a:lnTo>
                    <a:pt x="1544429" y="3310548"/>
                  </a:lnTo>
                  <a:lnTo>
                    <a:pt x="1505354" y="3363077"/>
                  </a:lnTo>
                  <a:lnTo>
                    <a:pt x="1466667" y="3415941"/>
                  </a:lnTo>
                  <a:lnTo>
                    <a:pt x="1428373" y="3469139"/>
                  </a:lnTo>
                  <a:lnTo>
                    <a:pt x="1390472" y="3522668"/>
                  </a:lnTo>
                  <a:lnTo>
                    <a:pt x="1352967" y="3576527"/>
                  </a:lnTo>
                  <a:lnTo>
                    <a:pt x="1315862" y="3630715"/>
                  </a:lnTo>
                  <a:lnTo>
                    <a:pt x="1279158" y="3685229"/>
                  </a:lnTo>
                  <a:lnTo>
                    <a:pt x="1242858" y="3740067"/>
                  </a:lnTo>
                  <a:lnTo>
                    <a:pt x="1206965" y="3795229"/>
                  </a:lnTo>
                  <a:lnTo>
                    <a:pt x="1171482" y="3850713"/>
                  </a:lnTo>
                  <a:lnTo>
                    <a:pt x="1136410" y="3906516"/>
                  </a:lnTo>
                  <a:lnTo>
                    <a:pt x="1101752" y="3962638"/>
                  </a:lnTo>
                  <a:lnTo>
                    <a:pt x="1067512" y="4019076"/>
                  </a:lnTo>
                  <a:lnTo>
                    <a:pt x="1033691" y="4075829"/>
                  </a:lnTo>
                  <a:lnTo>
                    <a:pt x="1000292" y="4132895"/>
                  </a:lnTo>
                  <a:lnTo>
                    <a:pt x="967318" y="4190272"/>
                  </a:lnTo>
                  <a:lnTo>
                    <a:pt x="934771" y="4247959"/>
                  </a:lnTo>
                  <a:lnTo>
                    <a:pt x="902654" y="4305954"/>
                  </a:lnTo>
                  <a:lnTo>
                    <a:pt x="870969" y="4364256"/>
                  </a:lnTo>
                  <a:lnTo>
                    <a:pt x="839719" y="4422862"/>
                  </a:lnTo>
                  <a:lnTo>
                    <a:pt x="808906" y="4481771"/>
                  </a:lnTo>
                  <a:lnTo>
                    <a:pt x="778534" y="4540982"/>
                  </a:lnTo>
                  <a:lnTo>
                    <a:pt x="748604" y="4600492"/>
                  </a:lnTo>
                  <a:lnTo>
                    <a:pt x="719119" y="4660300"/>
                  </a:lnTo>
                  <a:lnTo>
                    <a:pt x="690082" y="4720404"/>
                  </a:lnTo>
                  <a:lnTo>
                    <a:pt x="661495" y="4780803"/>
                  </a:lnTo>
                  <a:lnTo>
                    <a:pt x="633362" y="4841495"/>
                  </a:lnTo>
                  <a:lnTo>
                    <a:pt x="605683" y="4902478"/>
                  </a:lnTo>
                  <a:lnTo>
                    <a:pt x="578462" y="4963751"/>
                  </a:lnTo>
                  <a:lnTo>
                    <a:pt x="551702" y="5025312"/>
                  </a:lnTo>
                  <a:lnTo>
                    <a:pt x="525406" y="5087158"/>
                  </a:lnTo>
                  <a:lnTo>
                    <a:pt x="499574" y="5149290"/>
                  </a:lnTo>
                  <a:lnTo>
                    <a:pt x="474211" y="5211704"/>
                  </a:lnTo>
                  <a:lnTo>
                    <a:pt x="449319" y="5274399"/>
                  </a:lnTo>
                  <a:lnTo>
                    <a:pt x="424900" y="5337373"/>
                  </a:lnTo>
                  <a:lnTo>
                    <a:pt x="400957" y="5400626"/>
                  </a:lnTo>
                  <a:lnTo>
                    <a:pt x="377492" y="5464154"/>
                  </a:lnTo>
                  <a:lnTo>
                    <a:pt x="354509" y="5527957"/>
                  </a:lnTo>
                  <a:lnTo>
                    <a:pt x="332009" y="5592033"/>
                  </a:lnTo>
                  <a:lnTo>
                    <a:pt x="309995" y="5656379"/>
                  </a:lnTo>
                  <a:lnTo>
                    <a:pt x="288470" y="5720995"/>
                  </a:lnTo>
                  <a:lnTo>
                    <a:pt x="267436" y="5785879"/>
                  </a:lnTo>
                  <a:lnTo>
                    <a:pt x="246896" y="5851028"/>
                  </a:lnTo>
                  <a:lnTo>
                    <a:pt x="226853" y="5916442"/>
                  </a:lnTo>
                  <a:lnTo>
                    <a:pt x="207308" y="5982119"/>
                  </a:lnTo>
                  <a:lnTo>
                    <a:pt x="188265" y="6048056"/>
                  </a:lnTo>
                  <a:lnTo>
                    <a:pt x="169726" y="6114253"/>
                  </a:lnTo>
                  <a:lnTo>
                    <a:pt x="151693" y="6180707"/>
                  </a:lnTo>
                  <a:lnTo>
                    <a:pt x="134170" y="6247417"/>
                  </a:lnTo>
                  <a:lnTo>
                    <a:pt x="117159" y="6314381"/>
                  </a:lnTo>
                  <a:lnTo>
                    <a:pt x="100662" y="6381598"/>
                  </a:lnTo>
                  <a:lnTo>
                    <a:pt x="84682" y="6449066"/>
                  </a:lnTo>
                  <a:lnTo>
                    <a:pt x="69221" y="6516783"/>
                  </a:lnTo>
                  <a:lnTo>
                    <a:pt x="54282" y="6584747"/>
                  </a:lnTo>
                  <a:lnTo>
                    <a:pt x="39868" y="6652957"/>
                  </a:lnTo>
                  <a:lnTo>
                    <a:pt x="26008" y="6721281"/>
                  </a:lnTo>
                  <a:lnTo>
                    <a:pt x="12726" y="6789589"/>
                  </a:lnTo>
                  <a:lnTo>
                    <a:pt x="0" y="6858000"/>
                  </a:lnTo>
                  <a:lnTo>
                    <a:pt x="8198749" y="6858000"/>
                  </a:lnTo>
                  <a:lnTo>
                    <a:pt x="8198749" y="0"/>
                  </a:lnTo>
                  <a:close/>
                </a:path>
              </a:pathLst>
            </a:custGeom>
            <a:solidFill>
              <a:srgbClr val="FDB717"/>
            </a:solidFill>
          </p:spPr>
          <p:txBody>
            <a:bodyPr wrap="square" lIns="0" tIns="0" rIns="0" bIns="0" rtlCol="0"/>
            <a:lstStyle/>
            <a:p>
              <a:endParaRPr sz="1801"/>
            </a:p>
          </p:txBody>
        </p:sp>
        <p:sp>
          <p:nvSpPr>
            <p:cNvPr id="4" name="object 4"/>
            <p:cNvSpPr/>
            <p:nvPr/>
          </p:nvSpPr>
          <p:spPr>
            <a:xfrm>
              <a:off x="4692481" y="-1786"/>
              <a:ext cx="7511457" cy="6861572"/>
            </a:xfrm>
            <a:prstGeom prst="rect">
              <a:avLst/>
            </a:prstGeom>
            <a:blipFill>
              <a:blip r:embed="rId2" cstate="print"/>
              <a:stretch>
                <a:fillRect/>
              </a:stretch>
            </a:blipFill>
          </p:spPr>
          <p:txBody>
            <a:bodyPr wrap="square" lIns="0" tIns="0" rIns="0" bIns="0" rtlCol="0"/>
            <a:lstStyle/>
            <a:p>
              <a:endParaRPr sz="1801"/>
            </a:p>
          </p:txBody>
        </p:sp>
        <p:sp>
          <p:nvSpPr>
            <p:cNvPr id="5" name="object 5"/>
            <p:cNvSpPr/>
            <p:nvPr/>
          </p:nvSpPr>
          <p:spPr>
            <a:xfrm>
              <a:off x="0" y="-1786"/>
              <a:ext cx="12203941" cy="6861571"/>
            </a:xfrm>
            <a:prstGeom prst="rect">
              <a:avLst/>
            </a:prstGeom>
            <a:blipFill>
              <a:blip r:embed="rId3" cstate="print"/>
              <a:stretch>
                <a:fillRect/>
              </a:stretch>
            </a:blipFill>
          </p:spPr>
          <p:txBody>
            <a:bodyPr wrap="square" lIns="0" tIns="0" rIns="0" bIns="0" rtlCol="0"/>
            <a:lstStyle/>
            <a:p>
              <a:endParaRPr sz="1801" dirty="0"/>
            </a:p>
          </p:txBody>
        </p:sp>
      </p:grpSp>
      <p:sp>
        <p:nvSpPr>
          <p:cNvPr id="19" name="object 17">
            <a:extLst>
              <a:ext uri="{FF2B5EF4-FFF2-40B4-BE49-F238E27FC236}">
                <a16:creationId xmlns:a16="http://schemas.microsoft.com/office/drawing/2014/main" id="{CCF5A78F-DF9D-3F49-930E-997AA43866A4}"/>
              </a:ext>
            </a:extLst>
          </p:cNvPr>
          <p:cNvSpPr txBox="1"/>
          <p:nvPr/>
        </p:nvSpPr>
        <p:spPr>
          <a:xfrm>
            <a:off x="580103" y="2840643"/>
            <a:ext cx="4522839" cy="597607"/>
          </a:xfrm>
          <a:prstGeom prst="rect">
            <a:avLst/>
          </a:prstGeom>
        </p:spPr>
        <p:txBody>
          <a:bodyPr vert="horz" wrap="square" lIns="0" tIns="12707" rIns="0" bIns="0" rtlCol="0">
            <a:spAutoFit/>
          </a:bodyPr>
          <a:lstStyle/>
          <a:p>
            <a:pPr marL="12706">
              <a:spcBef>
                <a:spcPts val="100"/>
              </a:spcBef>
              <a:tabLst>
                <a:tab pos="1305577" algn="l"/>
                <a:tab pos="2438984" algn="l"/>
              </a:tabLst>
            </a:pPr>
            <a:r>
              <a:rPr lang="en-US" sz="3800" b="1" dirty="0">
                <a:solidFill>
                  <a:srgbClr val="FFFFFF"/>
                </a:solidFill>
                <a:latin typeface="Gotham Black" pitchFamily="2" charset="0"/>
                <a:cs typeface="Gotham Black" pitchFamily="2" charset="0"/>
              </a:rPr>
              <a:t>Provider Training</a:t>
            </a:r>
          </a:p>
        </p:txBody>
      </p:sp>
      <p:sp>
        <p:nvSpPr>
          <p:cNvPr id="20" name="Rectangle 19">
            <a:extLst>
              <a:ext uri="{FF2B5EF4-FFF2-40B4-BE49-F238E27FC236}">
                <a16:creationId xmlns:a16="http://schemas.microsoft.com/office/drawing/2014/main" id="{5FEE067A-3E72-764E-BF7C-1351A620507F}"/>
              </a:ext>
            </a:extLst>
          </p:cNvPr>
          <p:cNvSpPr/>
          <p:nvPr/>
        </p:nvSpPr>
        <p:spPr>
          <a:xfrm>
            <a:off x="1105661" y="3470570"/>
            <a:ext cx="497714" cy="66950"/>
          </a:xfrm>
          <a:prstGeom prst="rect">
            <a:avLst/>
          </a:prstGeom>
          <a:solidFill>
            <a:srgbClr val="FFC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a:p>
        </p:txBody>
      </p:sp>
      <p:pic>
        <p:nvPicPr>
          <p:cNvPr id="21" name="Picture 20">
            <a:extLst>
              <a:ext uri="{FF2B5EF4-FFF2-40B4-BE49-F238E27FC236}">
                <a16:creationId xmlns:a16="http://schemas.microsoft.com/office/drawing/2014/main" id="{5D3C5D28-DA72-8241-A811-22FF014256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8858" y="4746112"/>
            <a:ext cx="3726820" cy="1739182"/>
          </a:xfrm>
          <a:prstGeom prst="rect">
            <a:avLst/>
          </a:prstGeom>
        </p:spPr>
      </p:pic>
      <p:sp>
        <p:nvSpPr>
          <p:cNvPr id="24" name="Rectangle 23">
            <a:extLst>
              <a:ext uri="{FF2B5EF4-FFF2-40B4-BE49-F238E27FC236}">
                <a16:creationId xmlns:a16="http://schemas.microsoft.com/office/drawing/2014/main" id="{A41B2195-CEA7-AC47-B13D-539036B8D909}"/>
              </a:ext>
            </a:extLst>
          </p:cNvPr>
          <p:cNvSpPr/>
          <p:nvPr/>
        </p:nvSpPr>
        <p:spPr>
          <a:xfrm>
            <a:off x="480838" y="3607634"/>
            <a:ext cx="4878562" cy="400110"/>
          </a:xfrm>
          <a:prstGeom prst="rect">
            <a:avLst/>
          </a:prstGeom>
        </p:spPr>
        <p:txBody>
          <a:bodyPr wrap="square">
            <a:spAutoFit/>
          </a:bodyPr>
          <a:lstStyle/>
          <a:p>
            <a:r>
              <a:rPr lang="en-US" sz="2000" b="1" dirty="0" err="1">
                <a:solidFill>
                  <a:schemeClr val="bg1"/>
                </a:solidFill>
                <a:latin typeface="Source Sans Pro" panose="020B0503030403020204" pitchFamily="34" charset="0"/>
                <a:ea typeface="Source Sans Pro" panose="020B0503030403020204" pitchFamily="34" charset="0"/>
              </a:rPr>
              <a:t>HealthSun</a:t>
            </a:r>
            <a:r>
              <a:rPr lang="en-US" sz="2000" b="1" dirty="0">
                <a:solidFill>
                  <a:schemeClr val="bg1"/>
                </a:solidFill>
                <a:latin typeface="Source Sans Pro" panose="020B0503030403020204" pitchFamily="34" charset="0"/>
                <a:ea typeface="Source Sans Pro" panose="020B0503030403020204" pitchFamily="34" charset="0"/>
              </a:rPr>
              <a:t> Special Needs Plans (SNP)</a:t>
            </a:r>
          </a:p>
        </p:txBody>
      </p:sp>
      <p:sp>
        <p:nvSpPr>
          <p:cNvPr id="7" name="Slide Number Placeholder 6"/>
          <p:cNvSpPr>
            <a:spLocks noGrp="1"/>
          </p:cNvSpPr>
          <p:nvPr>
            <p:ph type="sldNum" sz="quarter" idx="7"/>
          </p:nvPr>
        </p:nvSpPr>
        <p:spPr/>
        <p:txBody>
          <a:bodyPr/>
          <a:lstStyle/>
          <a:p>
            <a:fld id="{B6F15528-21DE-4FAA-801E-634DDDAF4B2B}" type="slidenum">
              <a:rPr lang="en-US" smtClean="0"/>
              <a:t>1</a:t>
            </a:fld>
            <a:endParaRPr lang="en-US"/>
          </a:p>
        </p:txBody>
      </p:sp>
      <p:sp>
        <p:nvSpPr>
          <p:cNvPr id="12" name="Footer Placeholder 7"/>
          <p:cNvSpPr>
            <a:spLocks noGrp="1"/>
          </p:cNvSpPr>
          <p:nvPr>
            <p:ph type="ftr" sz="quarter" idx="4294967295"/>
          </p:nvPr>
        </p:nvSpPr>
        <p:spPr>
          <a:xfrm>
            <a:off x="491836" y="6416040"/>
            <a:ext cx="6907911" cy="215444"/>
          </a:xfrm>
          <a:prstGeom prst="rect">
            <a:avLst/>
          </a:prstGeom>
        </p:spPr>
        <p:txBody>
          <a:bodyPr/>
          <a:lstStyle/>
          <a:p>
            <a:pPr algn="l"/>
            <a:r>
              <a:rPr lang="en-US" sz="1400" dirty="0">
                <a:solidFill>
                  <a:schemeClr val="tx1">
                    <a:lumMod val="50000"/>
                    <a:lumOff val="50000"/>
                  </a:schemeClr>
                </a:solidFill>
              </a:rPr>
              <a:t>H5431_PO_SNP_ProviderTraining_2026_Rev  06/17/2026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Training Objectives</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0179146" cy="4247317"/>
          </a:xfrm>
        </p:spPr>
        <p:txBody>
          <a:bodyPr/>
          <a:lstStyle/>
          <a:p>
            <a:r>
              <a:rPr lang="en-US" sz="2000" b="1" dirty="0">
                <a:solidFill>
                  <a:schemeClr val="tx2">
                    <a:lumMod val="50000"/>
                  </a:schemeClr>
                </a:solidFill>
                <a:latin typeface="Arial" panose="020B0604020202020204" pitchFamily="34" charset="0"/>
                <a:cs typeface="Arial" panose="020B0604020202020204" pitchFamily="34" charset="0"/>
              </a:rPr>
              <a:t>After reviewing this training material you will be able to:</a:t>
            </a:r>
          </a:p>
          <a:p>
            <a:endParaRPr lang="en-US" sz="2000" b="1" dirty="0">
              <a:latin typeface="Arial" panose="020B0604020202020204" pitchFamily="34" charset="0"/>
              <a:cs typeface="Arial" panose="020B0604020202020204" pitchFamily="34" charset="0"/>
            </a:endParaRPr>
          </a:p>
          <a:p>
            <a:pPr marL="342900" indent="-34290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Explain what a SNP is</a:t>
            </a:r>
          </a:p>
          <a:p>
            <a:pPr marL="342900" indent="-34290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Describe the SNP Populations served by HealthSun</a:t>
            </a:r>
          </a:p>
          <a:p>
            <a:pPr marL="342900" indent="-34290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Describe </a:t>
            </a: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SNP Model of Care (MOC)</a:t>
            </a:r>
          </a:p>
          <a:p>
            <a:pPr marL="342900" indent="-34290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Articulate healthcare provider responsibilities under the </a:t>
            </a: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SNP MOC</a:t>
            </a:r>
          </a:p>
          <a:p>
            <a:pPr marL="342900" indent="-34290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Access resources for assisting special needs plan members</a:t>
            </a:r>
          </a:p>
          <a:p>
            <a:pPr>
              <a:lnSpc>
                <a:spcPct val="200000"/>
              </a:lnSpc>
            </a:pPr>
            <a:endParaRPr lang="en-US" dirty="0"/>
          </a:p>
        </p:txBody>
      </p:sp>
    </p:spTree>
    <p:extLst>
      <p:ext uri="{BB962C8B-B14F-4D97-AF65-F5344CB8AC3E}">
        <p14:creationId xmlns:p14="http://schemas.microsoft.com/office/powerpoint/2010/main" val="43446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61665"/>
          </a:xfrm>
        </p:spPr>
        <p:txBody>
          <a:bodyPr/>
          <a:lstStyle/>
          <a:p>
            <a:r>
              <a:rPr lang="en-US" dirty="0"/>
              <a:t>HealthSun Health Plans Overview</a:t>
            </a:r>
          </a:p>
        </p:txBody>
      </p:sp>
      <p:sp>
        <p:nvSpPr>
          <p:cNvPr id="4" name="Slide Number Placeholder 3"/>
          <p:cNvSpPr>
            <a:spLocks noGrp="1"/>
          </p:cNvSpPr>
          <p:nvPr>
            <p:ph type="sldNum" sz="quarter" idx="11"/>
          </p:nvPr>
        </p:nvSpPr>
        <p:spPr/>
        <p:txBody>
          <a:bodyPr/>
          <a:lstStyle/>
          <a:p>
            <a:fld id="{43C60FF2-A63C-458C-B3FD-0047AF235190}" type="slidenum">
              <a:rPr lang="en-US" smtClean="0"/>
              <a:pPr/>
              <a:t>3</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0294060" cy="3597844"/>
          </a:xfrm>
        </p:spPr>
        <p:txBody>
          <a:bodyPr/>
          <a:lstStyle/>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Founded in 2005, HealthSun is a local Medicare Managed Care Organization </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Service area includes Miami-Dade, Broward and Palm Beach Counties</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Serving more than 65,000 members in Dade, Broward and Palm Beach </a:t>
            </a:r>
            <a:r>
              <a:rPr lang="en-US" sz="2000" dirty="0">
                <a:solidFill>
                  <a:schemeClr val="tx1"/>
                </a:solidFill>
                <a:latin typeface="Arial" panose="020B0604020202020204" pitchFamily="34" charset="0"/>
                <a:cs typeface="Arial" panose="020B0604020202020204" pitchFamily="34" charset="0"/>
              </a:rPr>
              <a:t>Counties, HealthSun </a:t>
            </a:r>
            <a:r>
              <a:rPr lang="en-US" sz="2000" dirty="0">
                <a:latin typeface="Arial" panose="020B0604020202020204" pitchFamily="34" charset="0"/>
                <a:cs typeface="Arial" panose="020B0604020202020204" pitchFamily="34" charset="0"/>
              </a:rPr>
              <a:t>is one of the fastest growing health plans in South Florida </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Fully accredited by AAAHC since 2008</a:t>
            </a:r>
          </a:p>
          <a:p>
            <a:pPr marL="285750" indent="-285750">
              <a:lnSpc>
                <a:spcPct val="2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4.5+ Star Plan year over year showcasing </a:t>
            </a:r>
            <a:r>
              <a:rPr lang="en-US" sz="2000" dirty="0" err="1">
                <a:latin typeface="Arial" panose="020B0604020202020204" pitchFamily="34" charset="0"/>
                <a:cs typeface="Arial" panose="020B0604020202020204" pitchFamily="34" charset="0"/>
              </a:rPr>
              <a:t>HealthSun’s</a:t>
            </a:r>
            <a:r>
              <a:rPr lang="en-US" sz="2000" dirty="0">
                <a:latin typeface="Arial" panose="020B0604020202020204" pitchFamily="34" charset="0"/>
                <a:cs typeface="Arial" panose="020B0604020202020204" pitchFamily="34" charset="0"/>
              </a:rPr>
              <a:t> excellent quality results</a:t>
            </a:r>
          </a:p>
        </p:txBody>
      </p:sp>
    </p:spTree>
    <p:extLst>
      <p:ext uri="{BB962C8B-B14F-4D97-AF65-F5344CB8AC3E}">
        <p14:creationId xmlns:p14="http://schemas.microsoft.com/office/powerpoint/2010/main" val="2632808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43C60FF2-A63C-458C-B3FD-0047AF235190}" type="slidenum">
              <a:rPr lang="en-US" smtClean="0"/>
              <a:pPr/>
              <a:t>4</a:t>
            </a:fld>
            <a:endParaRPr lang="en-US"/>
          </a:p>
        </p:txBody>
      </p:sp>
      <p:sp>
        <p:nvSpPr>
          <p:cNvPr id="6" name="Content Placeholder 5"/>
          <p:cNvSpPr>
            <a:spLocks noGrp="1"/>
          </p:cNvSpPr>
          <p:nvPr>
            <p:ph sz="half" idx="2"/>
          </p:nvPr>
        </p:nvSpPr>
        <p:spPr>
          <a:xfrm>
            <a:off x="385001" y="1518451"/>
            <a:ext cx="11660674" cy="5170646"/>
          </a:xfrm>
        </p:spPr>
        <p:txBody>
          <a:bodyPr/>
          <a:lstStyle/>
          <a:p>
            <a:pPr marL="342900" indent="-342900" algn="l">
              <a:buFont typeface="Arial" panose="020B0604020202020204" pitchFamily="34" charset="0"/>
              <a:buChar char="•"/>
            </a:pPr>
            <a:r>
              <a:rPr lang="en-US" sz="2000" dirty="0">
                <a:latin typeface="Arial" panose="020B0604020202020204" pitchFamily="34" charset="0"/>
                <a:cs typeface="Arial" panose="020B0604020202020204" pitchFamily="34" charset="0"/>
              </a:rPr>
              <a:t>Established by Medicare Modernization Act (MMA) of 2003 and designed to provide targeted care to individuals with special needs</a:t>
            </a:r>
          </a:p>
          <a:p>
            <a:pPr marL="285750" indent="-285750"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2000" dirty="0">
                <a:latin typeface="Arial" panose="020B0604020202020204" pitchFamily="34" charset="0"/>
                <a:cs typeface="Arial" panose="020B0604020202020204" pitchFamily="34" charset="0"/>
              </a:rPr>
              <a:t>In MMA, Congress identified special needs individuals as:</a:t>
            </a:r>
          </a:p>
          <a:p>
            <a:pPr marL="285750" indent="-285750"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800329" lvl="1" indent="-342900" algn="l">
              <a:buFont typeface="Arial" panose="020B0604020202020204"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Dual SNP (D-SNP) </a:t>
            </a:r>
            <a:r>
              <a:rPr lang="en-US" sz="2000" dirty="0">
                <a:latin typeface="Arial" panose="020B0604020202020204" pitchFamily="34" charset="0"/>
                <a:cs typeface="Arial" panose="020B0604020202020204" pitchFamily="34" charset="0"/>
              </a:rPr>
              <a:t>– members eligible for Medicare + Medicaid.</a:t>
            </a:r>
          </a:p>
          <a:p>
            <a:pPr marL="800329" lvl="1" indent="-342900" algn="l">
              <a:buFont typeface="Arial" panose="020B0604020202020204"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Chronic Condition SNP (C-SNP) </a:t>
            </a:r>
            <a:r>
              <a:rPr lang="en-US" sz="2000" dirty="0">
                <a:latin typeface="Arial" panose="020B0604020202020204" pitchFamily="34" charset="0"/>
                <a:cs typeface="Arial" panose="020B0604020202020204" pitchFamily="34" charset="0"/>
              </a:rPr>
              <a:t>– members with severe or chronic conditions.</a:t>
            </a:r>
          </a:p>
          <a:p>
            <a:pPr marL="800329" lvl="1" indent="-342900" algn="l">
              <a:buFont typeface="Arial" panose="020B0604020202020204"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Institutional SNP (I-SNP)</a:t>
            </a:r>
            <a:r>
              <a:rPr lang="en-US" sz="2000" dirty="0">
                <a:latin typeface="Arial" panose="020B0604020202020204" pitchFamily="34" charset="0"/>
                <a:cs typeface="Arial" panose="020B0604020202020204" pitchFamily="34" charset="0"/>
              </a:rPr>
              <a:t> – members living in an institution for 90 days or longer, such as elderly home or long-term care or skilled nursing facility, OR member living in community that requires institutional level care or attention that equals that provided in any institution.</a:t>
            </a:r>
          </a:p>
          <a:p>
            <a:pPr marL="800329" lvl="1" indent="-342900" algn="l">
              <a:buFont typeface="Arial" panose="020B0604020202020204" pitchFamily="34" charset="0"/>
              <a:buChar char="•"/>
            </a:pPr>
            <a:r>
              <a:rPr lang="en-US" sz="2000" b="1" dirty="0">
                <a:latin typeface="Arial" panose="020B0604020202020204" pitchFamily="34" charset="0"/>
                <a:cs typeface="Arial" panose="020B0604020202020204" pitchFamily="34" charset="0"/>
              </a:rPr>
              <a:t>HealthSun has D-SNP and C-SNP plans, but not I-SNP plans.</a:t>
            </a:r>
          </a:p>
          <a:p>
            <a:pPr marL="285750" indent="-285750"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2000" dirty="0">
                <a:latin typeface="Arial" panose="020B0604020202020204" pitchFamily="34" charset="0"/>
                <a:cs typeface="Arial" panose="020B0604020202020204" pitchFamily="34" charset="0"/>
              </a:rPr>
              <a:t>Special Needs Plans (SNPs) are different from most Medicare Advantage Plans as focus is on beneficiaries who have special needs &amp; would benefit from enhanced care coordination as described in Model of Care (MOC).</a:t>
            </a:r>
          </a:p>
          <a:p>
            <a:endParaRPr lang="en-US" dirty="0">
              <a:latin typeface="Arial" panose="020B0604020202020204" pitchFamily="34" charset="0"/>
              <a:cs typeface="Arial" panose="020B0604020202020204" pitchFamily="34" charset="0"/>
            </a:endParaRPr>
          </a:p>
          <a:p>
            <a:endParaRPr lang="en-US" dirty="0"/>
          </a:p>
        </p:txBody>
      </p:sp>
      <p:pic>
        <p:nvPicPr>
          <p:cNvPr id="7" name="Picture 6"/>
          <p:cNvPicPr>
            <a:picLocks noChangeAspect="1"/>
          </p:cNvPicPr>
          <p:nvPr/>
        </p:nvPicPr>
        <p:blipFill>
          <a:blip r:embed="rId2"/>
          <a:stretch>
            <a:fillRect/>
          </a:stretch>
        </p:blipFill>
        <p:spPr>
          <a:xfrm>
            <a:off x="9668937" y="167046"/>
            <a:ext cx="1987236" cy="754977"/>
          </a:xfrm>
          <a:prstGeom prst="rect">
            <a:avLst/>
          </a:prstGeom>
        </p:spPr>
      </p:pic>
      <p:sp>
        <p:nvSpPr>
          <p:cNvPr id="5" name="Title 4"/>
          <p:cNvSpPr>
            <a:spLocks noGrp="1"/>
          </p:cNvSpPr>
          <p:nvPr>
            <p:ph type="title"/>
          </p:nvPr>
        </p:nvSpPr>
        <p:spPr>
          <a:xfrm>
            <a:off x="676047" y="313725"/>
            <a:ext cx="9400915" cy="492443"/>
          </a:xfrm>
        </p:spPr>
        <p:txBody>
          <a:bodyPr/>
          <a:lstStyle/>
          <a:p>
            <a:r>
              <a:rPr lang="en-US" sz="3200" dirty="0">
                <a:latin typeface="Gotham Black" pitchFamily="2" charset="0"/>
              </a:rPr>
              <a:t>Special Needs Plans (SNP) Background </a:t>
            </a:r>
            <a:endParaRPr lang="en-US" dirty="0"/>
          </a:p>
        </p:txBody>
      </p:sp>
    </p:spTree>
    <p:extLst>
      <p:ext uri="{BB962C8B-B14F-4D97-AF65-F5344CB8AC3E}">
        <p14:creationId xmlns:p14="http://schemas.microsoft.com/office/powerpoint/2010/main" val="68877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43" y="105044"/>
            <a:ext cx="9850000" cy="861774"/>
          </a:xfrm>
        </p:spPr>
        <p:txBody>
          <a:bodyPr/>
          <a:lstStyle/>
          <a:p>
            <a:pPr algn="l"/>
            <a:r>
              <a:rPr lang="en-US" sz="2800" dirty="0">
                <a:latin typeface="Gotham Black" pitchFamily="2" charset="0"/>
              </a:rPr>
              <a:t>HealthSun MediSun Plus Dual Special Needs Plans </a:t>
            </a:r>
            <a:br>
              <a:rPr lang="en-US" sz="2800" dirty="0">
                <a:latin typeface="Gotham Black" pitchFamily="2" charset="0"/>
              </a:rPr>
            </a:br>
            <a:r>
              <a:rPr lang="en-US" sz="2800" dirty="0">
                <a:latin typeface="Gotham Black" pitchFamily="2" charset="0"/>
              </a:rPr>
              <a:t>(D-SNP)</a:t>
            </a:r>
            <a:endParaRPr lang="en-US" sz="2800"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5</a:t>
            </a:fld>
            <a:endParaRPr lang="en-US"/>
          </a:p>
        </p:txBody>
      </p:sp>
      <p:pic>
        <p:nvPicPr>
          <p:cNvPr id="7" name="Picture 6"/>
          <p:cNvPicPr>
            <a:picLocks noChangeAspect="1"/>
          </p:cNvPicPr>
          <p:nvPr/>
        </p:nvPicPr>
        <p:blipFill>
          <a:blip r:embed="rId2"/>
          <a:stretch>
            <a:fillRect/>
          </a:stretch>
        </p:blipFill>
        <p:spPr>
          <a:xfrm>
            <a:off x="9990943" y="158443"/>
            <a:ext cx="1987236" cy="754977"/>
          </a:xfrm>
          <a:prstGeom prst="rect">
            <a:avLst/>
          </a:prstGeom>
        </p:spPr>
      </p:pic>
      <p:sp>
        <p:nvSpPr>
          <p:cNvPr id="3" name="Content Placeholder 2"/>
          <p:cNvSpPr>
            <a:spLocks noGrp="1"/>
          </p:cNvSpPr>
          <p:nvPr>
            <p:ph sz="half" idx="2"/>
          </p:nvPr>
        </p:nvSpPr>
        <p:spPr>
          <a:xfrm>
            <a:off x="402435" y="913420"/>
            <a:ext cx="11185998" cy="6093976"/>
          </a:xfrm>
        </p:spPr>
        <p:txBody>
          <a:bodyPr/>
          <a:lstStyle/>
          <a:p>
            <a:pPr marL="285750" indent="-285750">
              <a:buFont typeface="Arial" panose="020B0604020202020204" pitchFamily="34" charset="0"/>
              <a:buChar char="•"/>
            </a:pPr>
            <a:endParaRPr lang="en-US" sz="2000" b="1" dirty="0"/>
          </a:p>
          <a:p>
            <a:endParaRPr lang="en-US" sz="2000" dirty="0"/>
          </a:p>
          <a:p>
            <a:endParaRPr lang="en-US" sz="2000" dirty="0"/>
          </a:p>
          <a:p>
            <a:pPr marL="342900" indent="-342900">
              <a:buFont typeface="Arial" panose="020B0604020202020204" pitchFamily="34" charset="0"/>
              <a:buChar char="•"/>
            </a:pP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offers Dual-Eligible Special Needs Plans (D-SNPs) designed for individuals who qualify for both Medicare and Medicaid benefits.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D-SNP members qualify for Medicare due to age and/or disability under Title XVIII of the Social Security Act and are eligible for medical assistance through the Florida Medicaid program under Title XIX of the Social Security Act.</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HealthSun offers D-SNP products for individuals who meet applicable dual-eligibility requirements, including plans designed for members with full Medicaid benefits and other qualifying levels of Medicaid assistance.</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Members must reside within the applicable </a:t>
            </a: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plan service area and meet all eligibility requirements for enrollment</a:t>
            </a:r>
          </a:p>
          <a:p>
            <a:pPr lvl="1"/>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937683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32" y="97491"/>
            <a:ext cx="9400915" cy="492443"/>
          </a:xfrm>
        </p:spPr>
        <p:txBody>
          <a:bodyPr/>
          <a:lstStyle/>
          <a:p>
            <a:r>
              <a:rPr lang="en-US" sz="3200" dirty="0">
                <a:latin typeface="Gotham Black" pitchFamily="2" charset="0"/>
              </a:rPr>
              <a:t>HealthSun Chronic Special Needs Plans (C-SNP) </a:t>
            </a:r>
            <a:endParaRPr lang="en-US" dirty="0"/>
          </a:p>
        </p:txBody>
      </p:sp>
      <p:pic>
        <p:nvPicPr>
          <p:cNvPr id="7" name="Picture 6"/>
          <p:cNvPicPr>
            <a:picLocks noChangeAspect="1"/>
          </p:cNvPicPr>
          <p:nvPr/>
        </p:nvPicPr>
        <p:blipFill>
          <a:blip r:embed="rId2"/>
          <a:stretch>
            <a:fillRect/>
          </a:stretch>
        </p:blipFill>
        <p:spPr>
          <a:xfrm>
            <a:off x="10039157" y="97491"/>
            <a:ext cx="1987468" cy="755970"/>
          </a:xfrm>
          <a:prstGeom prst="rect">
            <a:avLst/>
          </a:prstGeom>
        </p:spPr>
      </p:pic>
      <p:sp>
        <p:nvSpPr>
          <p:cNvPr id="8" name="Content Placeholder 2"/>
          <p:cNvSpPr>
            <a:spLocks noGrp="1"/>
          </p:cNvSpPr>
          <p:nvPr>
            <p:ph sz="half" idx="2"/>
          </p:nvPr>
        </p:nvSpPr>
        <p:spPr>
          <a:xfrm>
            <a:off x="469190" y="1504335"/>
            <a:ext cx="11185998" cy="4555093"/>
          </a:xfrm>
        </p:spPr>
        <p:txBody>
          <a:bodyPr/>
          <a:lstStyle/>
          <a:p>
            <a:pPr marL="285750" indent="-285750">
              <a:buFont typeface="Arial" panose="020B0604020202020204" pitchFamily="34" charset="0"/>
              <a:buChar char="•"/>
            </a:pPr>
            <a:endParaRPr lang="en-US" sz="2000" b="1" dirty="0"/>
          </a:p>
          <a:p>
            <a:pPr marL="342900" indent="-342900">
              <a:buFont typeface="Arial" panose="020B0604020202020204" pitchFamily="34" charset="0"/>
              <a:buChar char="•"/>
            </a:pP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offers Chronic Condition Special Needs Plans (C-SNPs) designed for individuals with qualifying chronic health conditions.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err="1">
                <a:latin typeface="Arial" panose="020B0604020202020204" pitchFamily="34" charset="0"/>
                <a:cs typeface="Arial" panose="020B0604020202020204" pitchFamily="34" charset="0"/>
              </a:rPr>
              <a:t>HealthSun’s</a:t>
            </a:r>
            <a:r>
              <a:rPr lang="en-US" sz="2000" dirty="0">
                <a:latin typeface="Arial" panose="020B0604020202020204" pitchFamily="34" charset="0"/>
                <a:cs typeface="Arial" panose="020B0604020202020204" pitchFamily="34" charset="0"/>
              </a:rPr>
              <a:t> C-SNP is intended for individuals diagnosed with one or more eligible group 4 chronic conditions, including: diabetes mellitus, cardiovascular disorders, and/or chronic heart failure, as defined by CMS eligibility requirements.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Enrollment in a C-SNP requires verification of the member’s qualifying chronic condition and satisfaction of all applicable eligibility requirements.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Members must reside within the applicable </a:t>
            </a:r>
            <a:r>
              <a:rPr lang="en-US" sz="2000" dirty="0" err="1">
                <a:latin typeface="Arial" panose="020B0604020202020204" pitchFamily="34" charset="0"/>
                <a:cs typeface="Arial" panose="020B0604020202020204" pitchFamily="34" charset="0"/>
              </a:rPr>
              <a:t>HealthSun</a:t>
            </a:r>
            <a:r>
              <a:rPr lang="en-US" sz="2000" dirty="0">
                <a:latin typeface="Arial" panose="020B0604020202020204" pitchFamily="34" charset="0"/>
                <a:cs typeface="Arial" panose="020B0604020202020204" pitchFamily="34" charset="0"/>
              </a:rPr>
              <a:t> plan service area and meet all plan enrollment criteria.</a:t>
            </a:r>
          </a:p>
          <a:p>
            <a:endParaRPr lang="en-US" dirty="0"/>
          </a:p>
          <a:p>
            <a:endParaRPr lang="en-US" dirty="0"/>
          </a:p>
        </p:txBody>
      </p:sp>
      <p:sp>
        <p:nvSpPr>
          <p:cNvPr id="9" name="Slide Number Placeholder 8"/>
          <p:cNvSpPr>
            <a:spLocks noGrp="1"/>
          </p:cNvSpPr>
          <p:nvPr>
            <p:ph type="sldNum" sz="quarter" idx="11"/>
          </p:nvPr>
        </p:nvSpPr>
        <p:spPr/>
        <p:txBody>
          <a:bodyPr/>
          <a:lstStyle/>
          <a:p>
            <a:fld id="{43C60FF2-A63C-458C-B3FD-0047AF235190}" type="slidenum">
              <a:rPr lang="en-US" smtClean="0"/>
              <a:pPr/>
              <a:t>6</a:t>
            </a:fld>
            <a:endParaRPr lang="en-US"/>
          </a:p>
        </p:txBody>
      </p:sp>
    </p:spTree>
    <p:extLst>
      <p:ext uri="{BB962C8B-B14F-4D97-AF65-F5344CB8AC3E}">
        <p14:creationId xmlns:p14="http://schemas.microsoft.com/office/powerpoint/2010/main" val="335597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D3D69F-4BD8-D034-09ED-A85E74560B84}"/>
              </a:ext>
            </a:extLst>
          </p:cNvPr>
          <p:cNvSpPr>
            <a:spLocks noGrp="1"/>
          </p:cNvSpPr>
          <p:nvPr>
            <p:ph type="sldNum" sz="quarter" idx="11"/>
          </p:nvPr>
        </p:nvSpPr>
        <p:spPr/>
        <p:txBody>
          <a:bodyPr/>
          <a:lstStyle/>
          <a:p>
            <a:fld id="{43C60FF2-A63C-458C-B3FD-0047AF235190}" type="slidenum">
              <a:rPr lang="en-US" smtClean="0"/>
              <a:pPr/>
              <a:t>7</a:t>
            </a:fld>
            <a:endParaRPr lang="en-US"/>
          </a:p>
        </p:txBody>
      </p:sp>
      <p:sp>
        <p:nvSpPr>
          <p:cNvPr id="5" name="Content Placeholder 4">
            <a:extLst>
              <a:ext uri="{FF2B5EF4-FFF2-40B4-BE49-F238E27FC236}">
                <a16:creationId xmlns:a16="http://schemas.microsoft.com/office/drawing/2014/main" id="{13BFD20B-E3D2-AA7B-4E9C-62A68DDB32F6}"/>
              </a:ext>
            </a:extLst>
          </p:cNvPr>
          <p:cNvSpPr>
            <a:spLocks noGrp="1"/>
          </p:cNvSpPr>
          <p:nvPr>
            <p:ph sz="half" idx="2"/>
          </p:nvPr>
        </p:nvSpPr>
        <p:spPr>
          <a:xfrm>
            <a:off x="365951" y="1714741"/>
            <a:ext cx="11660674" cy="3323987"/>
          </a:xfrm>
        </p:spPr>
        <p:txBody>
          <a:bodyPr/>
          <a:lstStyle/>
          <a:p>
            <a:pPr marL="342900" indent="-342900" eaLnBrk="1" hangingPunct="1">
              <a:lnSpc>
                <a:spcPct val="90000"/>
              </a:lnSpc>
              <a:buFont typeface="Arial" panose="020B0604020202020204" pitchFamily="34" charset="0"/>
              <a:buChar char="•"/>
            </a:pPr>
            <a:r>
              <a:rPr lang="en-US" sz="2400" b="1" dirty="0">
                <a:latin typeface="Arial" panose="020B0604020202020204" pitchFamily="34" charset="0"/>
                <a:cs typeface="Arial" panose="020B0604020202020204" pitchFamily="34" charset="0"/>
              </a:rPr>
              <a:t>Chronic Enrollees</a:t>
            </a:r>
          </a:p>
          <a:p>
            <a:pPr marL="171450" indent="-171450" eaLnBrk="1" hangingPunct="1">
              <a:lnSpc>
                <a:spcPct val="90000"/>
              </a:lnSpc>
              <a:buFont typeface="Arial" panose="020B0604020202020204" pitchFamily="34" charset="0"/>
              <a:buChar char="•"/>
            </a:pPr>
            <a:endParaRPr lang="en-US" sz="200" b="1" dirty="0">
              <a:solidFill>
                <a:schemeClr val="accent2"/>
              </a:solidFill>
              <a:latin typeface="Arial" panose="020B0604020202020204" pitchFamily="34" charset="0"/>
              <a:cs typeface="Arial" panose="020B0604020202020204" pitchFamily="34" charset="0"/>
            </a:endParaRPr>
          </a:p>
          <a:p>
            <a:pPr marL="800329" lvl="1" indent="-342900" eaLnBrk="1" hangingPunct="1">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Member elects Plan by stating they have the disease required to qualify</a:t>
            </a:r>
          </a:p>
          <a:p>
            <a:pPr marL="800329" lvl="1" indent="-342900" eaLnBrk="1" hangingPunct="1">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Member will be required to have </a:t>
            </a:r>
            <a:r>
              <a:rPr lang="en-US" sz="2000" u="sng" dirty="0">
                <a:latin typeface="Arial" panose="020B0604020202020204" pitchFamily="34" charset="0"/>
                <a:cs typeface="Arial" panose="020B0604020202020204" pitchFamily="34" charset="0"/>
              </a:rPr>
              <a:t>a physician complete a disease verification form and submit to Plan</a:t>
            </a:r>
          </a:p>
          <a:p>
            <a:pPr marL="800329" lvl="1" indent="-342900" eaLnBrk="1" hangingPunct="1">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Members not verified by their Primary Care Physician (PCP) within 60 days of enrollment must be disenrolled</a:t>
            </a:r>
          </a:p>
          <a:p>
            <a:pPr marL="743179" lvl="1" indent="-285750" eaLnBrk="1" hangingPunct="1">
              <a:lnSpc>
                <a:spcPct val="90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3179" lvl="1" indent="-285750" eaLnBrk="1" hangingPunct="1">
              <a:lnSpc>
                <a:spcPct val="90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342900" indent="-342900" eaLnBrk="1" hangingPunct="1">
              <a:lnSpc>
                <a:spcPct val="90000"/>
              </a:lnSpc>
              <a:buFont typeface="Arial" panose="020B0604020202020204" pitchFamily="34" charset="0"/>
              <a:buChar char="•"/>
            </a:pPr>
            <a:r>
              <a:rPr lang="en-US" sz="2400" b="1" dirty="0">
                <a:latin typeface="Arial" panose="020B0604020202020204" pitchFamily="34" charset="0"/>
                <a:cs typeface="Arial" panose="020B0604020202020204" pitchFamily="34" charset="0"/>
              </a:rPr>
              <a:t>Dual-Eligible Enrollees</a:t>
            </a:r>
          </a:p>
          <a:p>
            <a:pPr marL="171450" indent="-171450" eaLnBrk="1" hangingPunct="1">
              <a:lnSpc>
                <a:spcPct val="90000"/>
              </a:lnSpc>
              <a:buFont typeface="Arial" panose="020B0604020202020204" pitchFamily="34" charset="0"/>
              <a:buChar char="•"/>
            </a:pPr>
            <a:endParaRPr lang="en-US" sz="200" b="1" dirty="0">
              <a:solidFill>
                <a:schemeClr val="accent2"/>
              </a:solidFill>
              <a:latin typeface="Arial" panose="020B0604020202020204" pitchFamily="34" charset="0"/>
              <a:cs typeface="Arial" panose="020B0604020202020204" pitchFamily="34" charset="0"/>
            </a:endParaRPr>
          </a:p>
          <a:p>
            <a:pPr marL="800329" lvl="1" indent="-342900" eaLnBrk="1" hangingPunct="1">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Member qualifies by receiving both Medicare and Medicaid benefits</a:t>
            </a:r>
          </a:p>
          <a:p>
            <a:pPr marL="800329" lvl="1" indent="-342900" eaLnBrk="1" hangingPunct="1">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Member must retain Medicaid eligibility in order to remain in SNP</a:t>
            </a:r>
          </a:p>
          <a:p>
            <a:endParaRPr lang="en-US" dirty="0"/>
          </a:p>
        </p:txBody>
      </p:sp>
      <p:sp>
        <p:nvSpPr>
          <p:cNvPr id="6" name="Title 1">
            <a:extLst>
              <a:ext uri="{FF2B5EF4-FFF2-40B4-BE49-F238E27FC236}">
                <a16:creationId xmlns:a16="http://schemas.microsoft.com/office/drawing/2014/main" id="{36D5DA3A-C9CE-5919-74C6-EA8D78FA3B86}"/>
              </a:ext>
            </a:extLst>
          </p:cNvPr>
          <p:cNvSpPr txBox="1">
            <a:spLocks/>
          </p:cNvSpPr>
          <p:nvPr/>
        </p:nvSpPr>
        <p:spPr>
          <a:xfrm>
            <a:off x="217032" y="97491"/>
            <a:ext cx="9400915" cy="492443"/>
          </a:xfrm>
          <a:prstGeom prst="rect">
            <a:avLst/>
          </a:prstGeom>
        </p:spPr>
        <p:txBody>
          <a:bodyPr wrap="square" lIns="0" tIns="0" rIns="0" bIns="0">
            <a:spAutoFit/>
          </a:bodyPr>
          <a:lstStyle>
            <a:lvl1pPr>
              <a:defRPr sz="3000" b="1" i="0">
                <a:solidFill>
                  <a:schemeClr val="bg1"/>
                </a:solidFill>
                <a:latin typeface="Gotham"/>
                <a:ea typeface="+mj-ea"/>
                <a:cs typeface="Gotham"/>
              </a:defRPr>
            </a:lvl1pPr>
          </a:lstStyle>
          <a:p>
            <a:r>
              <a:rPr lang="en-US" sz="3200" kern="0" dirty="0">
                <a:latin typeface="Gotham Black" pitchFamily="2" charset="0"/>
              </a:rPr>
              <a:t>HealthSun SNP Enrollment Requirements </a:t>
            </a:r>
            <a:endParaRPr lang="en-US" kern="0" dirty="0"/>
          </a:p>
        </p:txBody>
      </p:sp>
      <p:pic>
        <p:nvPicPr>
          <p:cNvPr id="7" name="Picture 6">
            <a:extLst>
              <a:ext uri="{FF2B5EF4-FFF2-40B4-BE49-F238E27FC236}">
                <a16:creationId xmlns:a16="http://schemas.microsoft.com/office/drawing/2014/main" id="{F2B98729-CB4B-2BED-1ED4-446611BC9728}"/>
              </a:ext>
            </a:extLst>
          </p:cNvPr>
          <p:cNvPicPr>
            <a:picLocks noChangeAspect="1"/>
          </p:cNvPicPr>
          <p:nvPr/>
        </p:nvPicPr>
        <p:blipFill>
          <a:blip r:embed="rId2"/>
          <a:stretch>
            <a:fillRect/>
          </a:stretch>
        </p:blipFill>
        <p:spPr>
          <a:xfrm>
            <a:off x="10039157" y="97491"/>
            <a:ext cx="1987468" cy="755970"/>
          </a:xfrm>
          <a:prstGeom prst="rect">
            <a:avLst/>
          </a:prstGeom>
        </p:spPr>
      </p:pic>
    </p:spTree>
    <p:extLst>
      <p:ext uri="{BB962C8B-B14F-4D97-AF65-F5344CB8AC3E}">
        <p14:creationId xmlns:p14="http://schemas.microsoft.com/office/powerpoint/2010/main" val="3209176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D-SNP Contract Information</a:t>
            </a:r>
            <a:r>
              <a:rPr lang="en-US" sz="3200" dirty="0">
                <a:solidFill>
                  <a:schemeClr val="accent1">
                    <a:lumMod val="50000"/>
                  </a:schemeClr>
                </a:solidFill>
                <a:latin typeface="Gotham Black" pitchFamily="2" charset="0"/>
              </a:rPr>
              <a:t>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8</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373940" y="1236185"/>
            <a:ext cx="11379910" cy="5509200"/>
          </a:xfrm>
        </p:spPr>
        <p:txBody>
          <a:bodyPr/>
          <a:lstStyle/>
          <a:p>
            <a:pPr marL="288925" indent="-288925">
              <a:buFont typeface="Arial" panose="020B0604020202020204" pitchFamily="34" charset="0"/>
              <a:buChar char="•"/>
            </a:pPr>
            <a:r>
              <a:rPr lang="en-US" sz="2000" dirty="0">
                <a:latin typeface="Arial" panose="020B0604020202020204" pitchFamily="34" charset="0"/>
                <a:cs typeface="Arial" panose="020B0604020202020204" pitchFamily="34" charset="0"/>
              </a:rPr>
              <a:t>CMS requires all D-SNPs to have an active State contract, i.e. Agency for HealthCare Administration (AHCA) for Florida.  to provide health care services for Florida Medicaid recipients enrolled in Plan.</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err="1">
                <a:latin typeface="Arial" panose="020B0604020202020204" pitchFamily="34" charset="0"/>
                <a:cs typeface="Arial" panose="020B0604020202020204" pitchFamily="34" charset="0"/>
              </a:rPr>
              <a:t>HealthSun’s</a:t>
            </a:r>
            <a:r>
              <a:rPr lang="en-US" sz="2000" dirty="0">
                <a:latin typeface="Arial" panose="020B0604020202020204" pitchFamily="34" charset="0"/>
                <a:cs typeface="Arial" panose="020B0604020202020204" pitchFamily="34" charset="0"/>
              </a:rPr>
              <a:t> D-SNPs are responsible for providing/arranging for Medicare/Medicaid benefits that a dually eligible member is entitled to receive. This includes Medicaid covered services found in the </a:t>
            </a:r>
            <a:r>
              <a:rPr lang="en-US" sz="2000" dirty="0">
                <a:solidFill>
                  <a:schemeClr val="tx1"/>
                </a:solidFill>
                <a:latin typeface="Arial" panose="020B0604020202020204" pitchFamily="34" charset="0"/>
                <a:cs typeface="Arial" panose="020B0604020202020204" pitchFamily="34" charset="0"/>
              </a:rPr>
              <a:t>AHCA Medicaid Services Coverage and Limitations Handbooks located at: </a:t>
            </a:r>
            <a:r>
              <a:rPr lang="en-US" sz="2000" dirty="0">
                <a:solidFill>
                  <a:srgbClr val="FF0000"/>
                </a:solidFill>
                <a:latin typeface="Arial" panose="020B0604020202020204" pitchFamily="34" charset="0"/>
                <a:cs typeface="Arial" panose="020B0604020202020204" pitchFamily="34" charset="0"/>
                <a:hlinkClick r:id="rId3"/>
              </a:rPr>
              <a:t>https://ahca.myflorida.com/medicaid/review/specific_policy.shtml</a:t>
            </a:r>
            <a:r>
              <a:rPr lang="en-US" sz="2000" dirty="0">
                <a:solidFill>
                  <a:srgbClr val="FF0000"/>
                </a:solidFill>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Medicaid recipients enrolled in a D-SNP are exempt from enrollment into Medicaid’s Managed Care Managed Medical Assistance (MMA) &amp; Dental Plans.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Medicaid recipient can be enrolled in Medicaid Long-Term Care Plan &amp; D-SNP at the same time.</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Since Medicare/CMS is the primary payer, providers must bill the D-SNP or Medicare accordingly For “Full Dual” recipients (who have Medicare &amp; full Medicaid). Providers should also bill the D-SNP for any Medicaid-covered service not covered by Medicare. </a:t>
            </a:r>
          </a:p>
          <a:p>
            <a:endParaRPr lang="en-US" dirty="0"/>
          </a:p>
        </p:txBody>
      </p:sp>
    </p:spTree>
    <p:extLst>
      <p:ext uri="{BB962C8B-B14F-4D97-AF65-F5344CB8AC3E}">
        <p14:creationId xmlns:p14="http://schemas.microsoft.com/office/powerpoint/2010/main" val="2079642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50" y="112164"/>
            <a:ext cx="9400915" cy="923330"/>
          </a:xfrm>
        </p:spPr>
        <p:txBody>
          <a:bodyPr/>
          <a:lstStyle/>
          <a:p>
            <a:r>
              <a:rPr lang="en-US" dirty="0">
                <a:latin typeface="Gotham Black" pitchFamily="2" charset="0"/>
              </a:rPr>
              <a:t>Goals of </a:t>
            </a:r>
            <a:r>
              <a:rPr lang="en-US" dirty="0" err="1">
                <a:latin typeface="Gotham Black" pitchFamily="2" charset="0"/>
              </a:rPr>
              <a:t>HealthSun</a:t>
            </a:r>
            <a:r>
              <a:rPr lang="en-US" dirty="0">
                <a:latin typeface="Gotham Black" pitchFamily="2" charset="0"/>
              </a:rPr>
              <a:t> Special Needs Plan (SNP) &amp; Model of Care (MOC)</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9</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89" y="1504335"/>
            <a:ext cx="11299439" cy="4770537"/>
          </a:xfrm>
        </p:spPr>
        <p:txBody>
          <a:bodyPr/>
          <a:lstStyle/>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Improve access to affordable medical, behavioral health &amp; social services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Improve coordination of care through identified point of contact or gatekeeper</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Improve transitions of care across setting &amp; providers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Improve access to preventive health services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Ensure appropriate utilization of services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Improve member health outcomes &amp; contribute to improved population health</a:t>
            </a:r>
          </a:p>
          <a:p>
            <a:endParaRPr lang="en-US" sz="2000" dirty="0">
              <a:latin typeface="Arial" panose="020B0604020202020204" pitchFamily="34" charset="0"/>
              <a:cs typeface="Arial" panose="020B0604020202020204" pitchFamily="34" charset="0"/>
            </a:endParaRPr>
          </a:p>
          <a:p>
            <a:pPr algn="ctr"/>
            <a:endParaRPr lang="en-US" sz="2000" b="1" dirty="0">
              <a:solidFill>
                <a:schemeClr val="tx2">
                  <a:lumMod val="75000"/>
                </a:schemeClr>
              </a:solidFill>
              <a:latin typeface="Arial" panose="020B0604020202020204" pitchFamily="34" charset="0"/>
              <a:cs typeface="Arial" panose="020B0604020202020204" pitchFamily="34" charset="0"/>
            </a:endParaRPr>
          </a:p>
          <a:p>
            <a:pPr algn="ctr"/>
            <a:r>
              <a:rPr lang="en-US" b="1" dirty="0">
                <a:solidFill>
                  <a:schemeClr val="tx2">
                    <a:lumMod val="75000"/>
                  </a:schemeClr>
                </a:solidFill>
                <a:latin typeface="Arial" panose="020B0604020202020204" pitchFamily="34" charset="0"/>
                <a:cs typeface="Arial" panose="020B0604020202020204" pitchFamily="34" charset="0"/>
              </a:rPr>
              <a:t>You as a provider are a critical partner in achieving these goals!</a:t>
            </a:r>
          </a:p>
          <a:p>
            <a:pPr algn="ctr"/>
            <a:r>
              <a:rPr lang="en-US" b="1" dirty="0">
                <a:solidFill>
                  <a:schemeClr val="accent1">
                    <a:lumMod val="50000"/>
                  </a:schemeClr>
                </a:solidFill>
                <a:latin typeface="Arial" panose="020B0604020202020204" pitchFamily="34" charset="0"/>
                <a:cs typeface="Arial" panose="020B0604020202020204" pitchFamily="34" charset="0"/>
              </a:rPr>
              <a:t>CMS Regulations at 42 CFR§422.101(f) (2) (ii) require that Health Sun conduct MOC training for their network of providers &amp; AHCA contract (Attach 1, Sec II.B.12) requires training on benefits &amp; services to ensure dual eligible receive benefits and services</a:t>
            </a:r>
          </a:p>
          <a:p>
            <a:endParaRPr lang="en-US" dirty="0"/>
          </a:p>
        </p:txBody>
      </p:sp>
    </p:spTree>
    <p:extLst>
      <p:ext uri="{BB962C8B-B14F-4D97-AF65-F5344CB8AC3E}">
        <p14:creationId xmlns:p14="http://schemas.microsoft.com/office/powerpoint/2010/main" val="334139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What is a Model of Care (MOC)?</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10</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88240" y="1549539"/>
            <a:ext cx="10846510" cy="4924425"/>
          </a:xfrm>
        </p:spPr>
        <p:txBody>
          <a:bodyPr numCol="1"/>
          <a:lstStyle/>
          <a:p>
            <a:r>
              <a:rPr lang="en-US" sz="2000" b="1" dirty="0">
                <a:solidFill>
                  <a:schemeClr val="tx2">
                    <a:lumMod val="75000"/>
                  </a:schemeClr>
                </a:solidFill>
                <a:latin typeface="Arial" panose="020B0604020202020204" pitchFamily="34" charset="0"/>
                <a:cs typeface="Arial" panose="020B0604020202020204" pitchFamily="34" charset="0"/>
              </a:rPr>
              <a:t>The Model of Care (MOC):</a:t>
            </a:r>
          </a:p>
          <a:p>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Provides the structure for implementation of processes &amp; systems that permit HealthSun to provide coordinated care to members with special needs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Vital quality improvement tool &amp; integral component that ensures unique needs of each member enrolled in SNP are identified &amp; addressed</a:t>
            </a: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a:p>
            <a:endParaRPr lang="en-US" sz="2000" b="1"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43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3CBC0-BF19-A700-6AB2-747B4672E84F}"/>
              </a:ext>
            </a:extLst>
          </p:cNvPr>
          <p:cNvSpPr>
            <a:spLocks noGrp="1"/>
          </p:cNvSpPr>
          <p:nvPr>
            <p:ph type="title"/>
          </p:nvPr>
        </p:nvSpPr>
        <p:spPr>
          <a:xfrm>
            <a:off x="658367" y="377952"/>
            <a:ext cx="8436865" cy="589167"/>
          </a:xfrm>
        </p:spPr>
        <p:txBody>
          <a:bodyPr/>
          <a:lstStyle/>
          <a:p>
            <a:r>
              <a:rPr lang="en-US" dirty="0"/>
              <a:t>SNP MOC Addresses the Following:</a:t>
            </a:r>
          </a:p>
        </p:txBody>
      </p:sp>
      <p:sp>
        <p:nvSpPr>
          <p:cNvPr id="4" name="Slide Number Placeholder 3">
            <a:extLst>
              <a:ext uri="{FF2B5EF4-FFF2-40B4-BE49-F238E27FC236}">
                <a16:creationId xmlns:a16="http://schemas.microsoft.com/office/drawing/2014/main" id="{629A5284-BA56-EFC9-5A79-9310B2C9F103}"/>
              </a:ext>
            </a:extLst>
          </p:cNvPr>
          <p:cNvSpPr>
            <a:spLocks noGrp="1"/>
          </p:cNvSpPr>
          <p:nvPr>
            <p:ph type="sldNum" sz="quarter" idx="11"/>
          </p:nvPr>
        </p:nvSpPr>
        <p:spPr/>
        <p:txBody>
          <a:bodyPr/>
          <a:lstStyle/>
          <a:p>
            <a:fld id="{43C60FF2-A63C-458C-B3FD-0047AF235190}" type="slidenum">
              <a:rPr lang="en-US" smtClean="0"/>
              <a:pPr/>
              <a:t>11</a:t>
            </a:fld>
            <a:endParaRPr lang="en-US"/>
          </a:p>
        </p:txBody>
      </p:sp>
      <p:sp>
        <p:nvSpPr>
          <p:cNvPr id="5" name="Content Placeholder 4">
            <a:extLst>
              <a:ext uri="{FF2B5EF4-FFF2-40B4-BE49-F238E27FC236}">
                <a16:creationId xmlns:a16="http://schemas.microsoft.com/office/drawing/2014/main" id="{E5CE435F-1BF4-71CB-CDAC-8059AA22FD9B}"/>
              </a:ext>
            </a:extLst>
          </p:cNvPr>
          <p:cNvSpPr>
            <a:spLocks noGrp="1"/>
          </p:cNvSpPr>
          <p:nvPr>
            <p:ph sz="half" idx="2"/>
          </p:nvPr>
        </p:nvSpPr>
        <p:spPr>
          <a:xfrm>
            <a:off x="365951" y="1251751"/>
            <a:ext cx="11660674" cy="4924425"/>
          </a:xfrm>
        </p:spPr>
        <p:txBody>
          <a:bodyPr/>
          <a:lstStyle/>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SNP target population &amp; Most Vulnerable populations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Mandated Health Risk Assessment and Annual Re-assessment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Individualized Care Plan (ICP)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Interdisciplinary Care Team (ICT)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Transitions of Care</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Provider network having specialized expertise</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Use of Clinical Practice Guidelines and Transitions of Care Protocol</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Provider Network Training Initially and Annually</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Quality measurement and performance improvement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699786D-99BF-24C6-0F95-EB91B36C6B77}"/>
              </a:ext>
            </a:extLst>
          </p:cNvPr>
          <p:cNvPicPr>
            <a:picLocks noChangeAspect="1"/>
          </p:cNvPicPr>
          <p:nvPr/>
        </p:nvPicPr>
        <p:blipFill>
          <a:blip r:embed="rId2"/>
          <a:stretch>
            <a:fillRect/>
          </a:stretch>
        </p:blipFill>
        <p:spPr>
          <a:xfrm>
            <a:off x="9805898" y="127469"/>
            <a:ext cx="1987468" cy="755970"/>
          </a:xfrm>
          <a:prstGeom prst="rect">
            <a:avLst/>
          </a:prstGeom>
        </p:spPr>
      </p:pic>
    </p:spTree>
    <p:extLst>
      <p:ext uri="{BB962C8B-B14F-4D97-AF65-F5344CB8AC3E}">
        <p14:creationId xmlns:p14="http://schemas.microsoft.com/office/powerpoint/2010/main" val="1883158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SNP Population Criteria</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12</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945179" y="1754855"/>
            <a:ext cx="10179146" cy="5509200"/>
          </a:xfrm>
        </p:spPr>
        <p:txBody>
          <a:bodyPr/>
          <a:lstStyle/>
          <a:p>
            <a:r>
              <a:rPr lang="en-US" sz="2000" b="1" dirty="0">
                <a:solidFill>
                  <a:schemeClr val="accent1">
                    <a:lumMod val="50000"/>
                  </a:schemeClr>
                </a:solidFill>
                <a:latin typeface="Arial" panose="020B0604020202020204" pitchFamily="34" charset="0"/>
                <a:cs typeface="Arial" panose="020B0604020202020204" pitchFamily="34" charset="0"/>
              </a:rPr>
              <a:t>D-SNP population must meet </a:t>
            </a:r>
            <a:r>
              <a:rPr lang="en-US" sz="2000" b="1" u="sng" dirty="0">
                <a:solidFill>
                  <a:schemeClr val="accent1">
                    <a:lumMod val="50000"/>
                  </a:schemeClr>
                </a:solidFill>
                <a:latin typeface="Arial" panose="020B0604020202020204" pitchFamily="34" charset="0"/>
                <a:cs typeface="Arial" panose="020B0604020202020204" pitchFamily="34" charset="0"/>
              </a:rPr>
              <a:t>ALL</a:t>
            </a:r>
            <a:r>
              <a:rPr lang="en-US" sz="2000" b="1" dirty="0">
                <a:solidFill>
                  <a:schemeClr val="accent1">
                    <a:lumMod val="50000"/>
                  </a:schemeClr>
                </a:solidFill>
                <a:latin typeface="Arial" panose="020B0604020202020204" pitchFamily="34" charset="0"/>
                <a:cs typeface="Arial" panose="020B0604020202020204" pitchFamily="34" charset="0"/>
              </a:rPr>
              <a:t> of the below criteria for enrollment: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Have active entitlement to Medicare Parts A, B &amp; D</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Have both Medicare &amp; Medicaid benefits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Reside in </a:t>
            </a:r>
            <a:r>
              <a:rPr lang="en-US" sz="2000" dirty="0">
                <a:solidFill>
                  <a:schemeClr val="tx1"/>
                </a:solidFill>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HealthSun’s Service Area of Miami-Dade, Broward &amp; Palm Beach Counties</a:t>
            </a:r>
          </a:p>
          <a:p>
            <a:endParaRPr lang="en-US" sz="2000" dirty="0">
              <a:solidFill>
                <a:srgbClr val="C00000"/>
              </a:solidFill>
              <a:latin typeface="Arial" panose="020B0604020202020204" pitchFamily="34" charset="0"/>
              <a:cs typeface="Arial" panose="020B0604020202020204" pitchFamily="34" charset="0"/>
            </a:endParaRPr>
          </a:p>
          <a:p>
            <a:r>
              <a:rPr lang="en-US" sz="2000" b="1" dirty="0">
                <a:solidFill>
                  <a:schemeClr val="accent1">
                    <a:lumMod val="50000"/>
                  </a:schemeClr>
                </a:solidFill>
                <a:latin typeface="Arial" panose="020B0604020202020204" pitchFamily="34" charset="0"/>
                <a:cs typeface="Arial" panose="020B0604020202020204" pitchFamily="34" charset="0"/>
              </a:rPr>
              <a:t>C-SNP population must meet </a:t>
            </a:r>
            <a:r>
              <a:rPr lang="en-US" sz="2000" b="1" u="sng" dirty="0">
                <a:solidFill>
                  <a:schemeClr val="accent1">
                    <a:lumMod val="50000"/>
                  </a:schemeClr>
                </a:solidFill>
                <a:latin typeface="Arial" panose="020B0604020202020204" pitchFamily="34" charset="0"/>
                <a:cs typeface="Arial" panose="020B0604020202020204" pitchFamily="34" charset="0"/>
              </a:rPr>
              <a:t>ALL</a:t>
            </a:r>
            <a:r>
              <a:rPr lang="en-US" sz="2000" b="1" dirty="0">
                <a:solidFill>
                  <a:schemeClr val="accent1">
                    <a:lumMod val="50000"/>
                  </a:schemeClr>
                </a:solidFill>
                <a:latin typeface="Arial" panose="020B0604020202020204" pitchFamily="34" charset="0"/>
                <a:cs typeface="Arial" panose="020B0604020202020204" pitchFamily="34" charset="0"/>
              </a:rPr>
              <a:t> of the below criteria for enrollment:</a:t>
            </a:r>
          </a:p>
          <a:p>
            <a:endParaRPr lang="en-US" sz="2000" b="1" dirty="0">
              <a:solidFill>
                <a:schemeClr val="accent1">
                  <a:lumMod val="5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Have active Medicare</a:t>
            </a: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Have one or more of the specific qualifying chronic conditions</a:t>
            </a: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Reside in the </a:t>
            </a:r>
            <a:r>
              <a:rPr lang="en-US" sz="2000" dirty="0" err="1">
                <a:solidFill>
                  <a:schemeClr val="tx1"/>
                </a:solidFill>
                <a:latin typeface="Arial" panose="020B0604020202020204" pitchFamily="34" charset="0"/>
                <a:cs typeface="Arial" panose="020B0604020202020204" pitchFamily="34" charset="0"/>
              </a:rPr>
              <a:t>HealthSun’s</a:t>
            </a:r>
            <a:r>
              <a:rPr lang="en-US" sz="2000" dirty="0">
                <a:solidFill>
                  <a:schemeClr val="tx1"/>
                </a:solidFill>
                <a:latin typeface="Arial" panose="020B0604020202020204" pitchFamily="34" charset="0"/>
                <a:cs typeface="Arial" panose="020B0604020202020204" pitchFamily="34" charset="0"/>
              </a:rPr>
              <a:t> Service Area of Miami-Dade, Broward &amp; Palm Beach Counties</a:t>
            </a:r>
          </a:p>
          <a:p>
            <a:endParaRPr lang="en-US" sz="2000" b="1" dirty="0">
              <a:solidFill>
                <a:schemeClr val="accent1">
                  <a:lumMod val="50000"/>
                </a:schemeClr>
              </a:solidFill>
              <a:latin typeface="Arial" panose="020B0604020202020204" pitchFamily="34" charset="0"/>
              <a:cs typeface="Arial" panose="020B0604020202020204" pitchFamily="34" charset="0"/>
            </a:endParaRPr>
          </a:p>
          <a:p>
            <a:endParaRPr lang="en-US" sz="2000"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solidFill>
                <a:srgbClr val="C00000"/>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837236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SNP Target Population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13</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1016897" y="1459020"/>
            <a:ext cx="10179146" cy="4893647"/>
          </a:xfrm>
        </p:spPr>
        <p:txBody>
          <a:bodyPr/>
          <a:lstStyle/>
          <a:p>
            <a:r>
              <a:rPr lang="en-US" sz="2000" b="1" dirty="0">
                <a:solidFill>
                  <a:schemeClr val="accent1">
                    <a:lumMod val="50000"/>
                  </a:schemeClr>
                </a:solidFill>
                <a:latin typeface="Arial" panose="020B0604020202020204" pitchFamily="34" charset="0"/>
                <a:cs typeface="Arial" panose="020B0604020202020204" pitchFamily="34" charset="0"/>
              </a:rPr>
              <a:t>D-SNP Potential Member profile:</a:t>
            </a:r>
          </a:p>
          <a:p>
            <a:endParaRPr lang="en-US" sz="2000" dirty="0">
              <a:solidFill>
                <a:srgbClr val="92D05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Typical member will have multiple chronic conditions such as HTN, COPD, diabetes, and/or heart disease</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Typical member will be below the Federal Poverty Level</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Most vulnerable member typically will be over 65 &amp; managing 4 + conditions with higher ER or inpatient utilization</a:t>
            </a:r>
          </a:p>
          <a:p>
            <a:endParaRPr lang="en-US" sz="2000" dirty="0">
              <a:solidFill>
                <a:schemeClr val="tx1"/>
              </a:solidFill>
              <a:latin typeface="Arial" panose="020B0604020202020204" pitchFamily="34" charset="0"/>
              <a:cs typeface="Arial" panose="020B0604020202020204" pitchFamily="34" charset="0"/>
            </a:endParaRPr>
          </a:p>
          <a:p>
            <a:r>
              <a:rPr lang="en-US" sz="2000" b="1" dirty="0">
                <a:solidFill>
                  <a:schemeClr val="accent1">
                    <a:lumMod val="50000"/>
                  </a:schemeClr>
                </a:solidFill>
                <a:latin typeface="Arial" panose="020B0604020202020204" pitchFamily="34" charset="0"/>
                <a:cs typeface="Arial" panose="020B0604020202020204" pitchFamily="34" charset="0"/>
              </a:rPr>
              <a:t>C-SNP Potential Member profile:</a:t>
            </a:r>
          </a:p>
          <a:p>
            <a:endParaRPr lang="en-US" sz="2000" b="1" dirty="0">
              <a:solidFill>
                <a:schemeClr val="accent1">
                  <a:lumMod val="5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Typical member will have multiple chronic conditions such as diabetes, cardiovascular disorders and/or chronic heart failure</a:t>
            </a:r>
          </a:p>
          <a:p>
            <a:pPr marL="342900"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Typical member will be those with severe or disabling health conditions</a:t>
            </a:r>
          </a:p>
          <a:p>
            <a:pPr marL="342900" indent="-342900">
              <a:buFont typeface="Arial" panose="020B0604020202020204" pitchFamily="34" charset="0"/>
              <a:buChar char="•"/>
            </a:pPr>
            <a:endParaRPr lang="en-US" sz="2000" b="1" dirty="0">
              <a:solidFill>
                <a:schemeClr val="accent1">
                  <a:lumMod val="50000"/>
                </a:schemeClr>
              </a:solidFill>
              <a:latin typeface="Arial" panose="020B0604020202020204" pitchFamily="34" charset="0"/>
              <a:cs typeface="Arial" panose="020B0604020202020204" pitchFamily="34" charset="0"/>
            </a:endParaRPr>
          </a:p>
          <a:p>
            <a:endParaRPr lang="en-US" sz="2000" dirty="0">
              <a:solidFill>
                <a:schemeClr val="tx1"/>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6883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Care Coordination</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14</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0179146" cy="4585871"/>
          </a:xfrm>
        </p:spPr>
        <p:txBody>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Ensures health needs of beneficiaries of SNP </a:t>
            </a:r>
            <a:r>
              <a:rPr lang="en-US" sz="2000" dirty="0">
                <a:solidFill>
                  <a:schemeClr val="tx1"/>
                </a:solidFill>
                <a:latin typeface="Arial" panose="020B0604020202020204" pitchFamily="34" charset="0"/>
                <a:cs typeface="Arial" panose="020B0604020202020204" pitchFamily="34" charset="0"/>
              </a:rPr>
              <a:t>are coordinated </a:t>
            </a:r>
            <a:r>
              <a:rPr lang="en-US" sz="2000" dirty="0">
                <a:latin typeface="Arial" panose="020B0604020202020204" pitchFamily="34" charset="0"/>
                <a:cs typeface="Arial" panose="020B0604020202020204" pitchFamily="34" charset="0"/>
              </a:rPr>
              <a:t>&amp; health needs information is shared among inter-disciplinary staff of health plan and PCP</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Coordinates delivery of services &amp; specialized benefits that meet needs of most vulnerable population in SNP</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HealthSun performs health risk assessments (HRAs) </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HealthSun develops an Individualized Care Plan (ICP) for all  members</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All members have an established Inter-Disciplinary Care Team (ICT) </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HealthSun manages Care Transitions when members experience a significant change in health status</a:t>
            </a:r>
          </a:p>
          <a:p>
            <a:endParaRPr lang="en-US" dirty="0"/>
          </a:p>
        </p:txBody>
      </p:sp>
    </p:spTree>
    <p:extLst>
      <p:ext uri="{BB962C8B-B14F-4D97-AF65-F5344CB8AC3E}">
        <p14:creationId xmlns:p14="http://schemas.microsoft.com/office/powerpoint/2010/main" val="261335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Case Management Program Focus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15</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graphicFrame>
        <p:nvGraphicFramePr>
          <p:cNvPr id="8" name="Diagram 7"/>
          <p:cNvGraphicFramePr/>
          <p:nvPr>
            <p:extLst>
              <p:ext uri="{D42A27DB-BD31-4B8C-83A1-F6EECF244321}">
                <p14:modId xmlns:p14="http://schemas.microsoft.com/office/powerpoint/2010/main" val="2825333208"/>
              </p:ext>
            </p:extLst>
          </p:nvPr>
        </p:nvGraphicFramePr>
        <p:xfrm>
          <a:off x="1463040" y="1337937"/>
          <a:ext cx="8132233" cy="4907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9520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Health Risk Assessment (HRA)</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16</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9227260" cy="4585871"/>
          </a:xfrm>
        </p:spPr>
        <p:txBody>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HRA assesses information about </a:t>
            </a:r>
            <a:r>
              <a:rPr lang="en-US" sz="2000" dirty="0">
                <a:solidFill>
                  <a:schemeClr val="tx1"/>
                </a:solidFill>
                <a:latin typeface="Arial" panose="020B0604020202020204" pitchFamily="34" charset="0"/>
                <a:cs typeface="Arial" panose="020B0604020202020204" pitchFamily="34" charset="0"/>
              </a:rPr>
              <a:t>a m</a:t>
            </a:r>
            <a:r>
              <a:rPr lang="en-US" sz="2000" dirty="0">
                <a:latin typeface="Arial" panose="020B0604020202020204" pitchFamily="34" charset="0"/>
                <a:cs typeface="Arial" panose="020B0604020202020204" pitchFamily="34" charset="0"/>
              </a:rPr>
              <a:t>ember’s medical, psychosocial, cognitive, &amp; functional needs of special needs individuals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Goal is to ensure every SNP member is evaluated thru completion of a comprehensive Health Risk Assessment (HRA) within 90 days of enrollment &amp; annually thereafter</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Is performed by telephone &amp; may be performed face-to-face or paper-based</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Results classify member in various risk categories</a:t>
            </a:r>
          </a:p>
          <a:p>
            <a:endParaRPr lang="en-US" sz="2000" strike="sngStrik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The data from the HRA is used to develop an individualized care plan (ICP)</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Results are communicated to members, inter-disciplinary care team, and PCP </a:t>
            </a:r>
          </a:p>
          <a:p>
            <a:endParaRPr lang="en-US" dirty="0"/>
          </a:p>
        </p:txBody>
      </p:sp>
      <p:pic>
        <p:nvPicPr>
          <p:cNvPr id="6" name="Picture 8" descr="Health Risk Assessment Stock Illustrations, Cliparts And Royalty Free Health  Risk Assessment Vecto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9902" y="1298588"/>
            <a:ext cx="1266437" cy="112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492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Individualized Care Plan (ICP)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17</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9836860" cy="3693319"/>
          </a:xfrm>
        </p:spPr>
        <p:txBody>
          <a:bodyPr/>
          <a:lstStyle/>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Once the unique needs of </a:t>
            </a:r>
            <a:r>
              <a:rPr lang="en-US" sz="2000" dirty="0">
                <a:latin typeface="Arial" panose="020B0604020202020204" pitchFamily="34" charset="0"/>
                <a:cs typeface="Arial" panose="020B0604020202020204" pitchFamily="34" charset="0"/>
              </a:rPr>
              <a:t>member have been identified, an individualized care plan (ICP) is developed with input from inter-disciplinary care team members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ICP ensures that the member’s needs &amp; preferences are addressed</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ICPs are reviewed/updated with each successful member contact according to level of intervention </a:t>
            </a:r>
            <a:r>
              <a:rPr lang="en-US" sz="2000" dirty="0">
                <a:solidFill>
                  <a:schemeClr val="tx1"/>
                </a:solidFill>
                <a:latin typeface="Arial" panose="020B0604020202020204" pitchFamily="34" charset="0"/>
                <a:cs typeface="Arial" panose="020B0604020202020204" pitchFamily="34" charset="0"/>
              </a:rPr>
              <a:t>needed, as appropriate, </a:t>
            </a:r>
            <a:r>
              <a:rPr lang="en-US" sz="2000" dirty="0">
                <a:latin typeface="Arial" panose="020B0604020202020204" pitchFamily="34" charset="0"/>
                <a:cs typeface="Arial" panose="020B0604020202020204" pitchFamily="34" charset="0"/>
              </a:rPr>
              <a:t>but updated/revised </a:t>
            </a:r>
            <a:r>
              <a:rPr lang="en-US" sz="2000" i="1" dirty="0">
                <a:latin typeface="Arial" panose="020B0604020202020204" pitchFamily="34" charset="0"/>
                <a:cs typeface="Arial" panose="020B0604020202020204" pitchFamily="34" charset="0"/>
              </a:rPr>
              <a:t>at least annually or when the member’s health status changes </a:t>
            </a:r>
            <a:r>
              <a:rPr lang="en-US" sz="2000" dirty="0">
                <a:latin typeface="Arial" panose="020B0604020202020204" pitchFamily="34" charset="0"/>
                <a:cs typeface="Arial" panose="020B0604020202020204" pitchFamily="34" charset="0"/>
              </a:rPr>
              <a:t>through ongoing member evaluation &amp; coordination of services &amp; benefits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ICP is provided to &amp; reviewed with </a:t>
            </a:r>
            <a:r>
              <a:rPr lang="en-US" sz="2000" dirty="0">
                <a:solidFill>
                  <a:schemeClr val="tx1"/>
                </a:solidFill>
                <a:latin typeface="Arial" panose="020B0604020202020204" pitchFamily="34" charset="0"/>
                <a:cs typeface="Arial" panose="020B0604020202020204" pitchFamily="34" charset="0"/>
              </a:rPr>
              <a:t>the m</a:t>
            </a:r>
            <a:r>
              <a:rPr lang="en-US" sz="2000" dirty="0">
                <a:latin typeface="Arial" panose="020B0604020202020204" pitchFamily="34" charset="0"/>
                <a:cs typeface="Arial" panose="020B0604020202020204" pitchFamily="34" charset="0"/>
              </a:rPr>
              <a:t>ember and/or caregiver &amp; updates can be shared with providers via mail</a:t>
            </a:r>
            <a:endParaRPr lang="en-US" dirty="0"/>
          </a:p>
        </p:txBody>
      </p:sp>
      <p:pic>
        <p:nvPicPr>
          <p:cNvPr id="6" name="Picture 5"/>
          <p:cNvPicPr>
            <a:picLocks noChangeAspect="1"/>
          </p:cNvPicPr>
          <p:nvPr/>
        </p:nvPicPr>
        <p:blipFill>
          <a:blip r:embed="rId3"/>
          <a:stretch>
            <a:fillRect/>
          </a:stretch>
        </p:blipFill>
        <p:spPr>
          <a:xfrm>
            <a:off x="10255250" y="1369504"/>
            <a:ext cx="1943100" cy="977621"/>
          </a:xfrm>
          <a:prstGeom prst="rect">
            <a:avLst/>
          </a:prstGeom>
        </p:spPr>
      </p:pic>
    </p:spTree>
    <p:extLst>
      <p:ext uri="{BB962C8B-B14F-4D97-AF65-F5344CB8AC3E}">
        <p14:creationId xmlns:p14="http://schemas.microsoft.com/office/powerpoint/2010/main" val="4010764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Inter-Disciplinary Care Team (ICT)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18</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50140" y="1196400"/>
            <a:ext cx="9970210" cy="5509200"/>
          </a:xfrm>
        </p:spPr>
        <p:txBody>
          <a:bodyPr/>
          <a:lstStyle/>
          <a:p>
            <a:r>
              <a:rPr lang="en-US" sz="2000" b="1" dirty="0">
                <a:solidFill>
                  <a:schemeClr val="tx2">
                    <a:lumMod val="75000"/>
                  </a:schemeClr>
                </a:solidFill>
                <a:latin typeface="Arial" panose="020B0604020202020204" pitchFamily="34" charset="0"/>
                <a:cs typeface="Arial" panose="020B0604020202020204" pitchFamily="34" charset="0"/>
              </a:rPr>
              <a:t>What is the Interdisciplinary Care Team (ICT)?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ICT is a member centered group that identifies care interventions, provides expertise, and coordinates delivery of services &amp; benefits.</a:t>
            </a:r>
          </a:p>
          <a:p>
            <a:pPr marL="285750" indent="-285750" algn="l">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ICT members include the member and/or caregiver as well as the member’s care management team that includes - but is not limited to - the PCP, Specialty Providers, Medical Director, Case Manager, Social Worker, Pharmacist &amp; Behavioral Health Specialist, when needed. </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r>
              <a:rPr lang="en-US" sz="2000" b="1" dirty="0">
                <a:solidFill>
                  <a:schemeClr val="tx2">
                    <a:lumMod val="75000"/>
                  </a:schemeClr>
                </a:solidFill>
                <a:latin typeface="Arial" panose="020B0604020202020204" pitchFamily="34" charset="0"/>
                <a:cs typeface="Arial" panose="020B0604020202020204" pitchFamily="34" charset="0"/>
              </a:rPr>
              <a:t>Providers’ Responsibilities in the ICT: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Participate in ICP discussion, </a:t>
            </a:r>
            <a:r>
              <a:rPr lang="en-US" sz="2000" dirty="0">
                <a:solidFill>
                  <a:schemeClr val="tx1"/>
                </a:solidFill>
                <a:latin typeface="Arial" panose="020B0604020202020204" pitchFamily="34" charset="0"/>
                <a:cs typeface="Arial" panose="020B0604020202020204" pitchFamily="34" charset="0"/>
              </a:rPr>
              <a:t>including making recommendations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Collaborate in goal setting</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Engage members in self-management &amp; provide follow-up</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Integrate other physicians &amp; providers into member’s health care management</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Participate in ICT meetings when requested</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Communicate changes to ICT members through ICT meetings or telephone calls</a:t>
            </a:r>
          </a:p>
          <a:p>
            <a:endParaRPr lang="en-US" dirty="0"/>
          </a:p>
        </p:txBody>
      </p:sp>
      <p:pic>
        <p:nvPicPr>
          <p:cNvPr id="6" name="Picture 5"/>
          <p:cNvPicPr>
            <a:picLocks noChangeAspect="1"/>
          </p:cNvPicPr>
          <p:nvPr/>
        </p:nvPicPr>
        <p:blipFill>
          <a:blip r:embed="rId3"/>
          <a:stretch>
            <a:fillRect/>
          </a:stretch>
        </p:blipFill>
        <p:spPr>
          <a:xfrm>
            <a:off x="10167580" y="1163893"/>
            <a:ext cx="2030769" cy="1312607"/>
          </a:xfrm>
          <a:prstGeom prst="rect">
            <a:avLst/>
          </a:prstGeom>
        </p:spPr>
      </p:pic>
    </p:spTree>
    <p:extLst>
      <p:ext uri="{BB962C8B-B14F-4D97-AF65-F5344CB8AC3E}">
        <p14:creationId xmlns:p14="http://schemas.microsoft.com/office/powerpoint/2010/main" val="774048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Inter-Disciplinary Care Team (ICT)</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19</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graphicFrame>
        <p:nvGraphicFramePr>
          <p:cNvPr id="8" name="Diagram 7"/>
          <p:cNvGraphicFramePr/>
          <p:nvPr>
            <p:extLst>
              <p:ext uri="{D42A27DB-BD31-4B8C-83A1-F6EECF244321}">
                <p14:modId xmlns:p14="http://schemas.microsoft.com/office/powerpoint/2010/main" val="3304829457"/>
              </p:ext>
            </p:extLst>
          </p:nvPr>
        </p:nvGraphicFramePr>
        <p:xfrm>
          <a:off x="2198899" y="1323169"/>
          <a:ext cx="8132233" cy="5018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Down Arrow 8"/>
          <p:cNvSpPr/>
          <p:nvPr/>
        </p:nvSpPr>
        <p:spPr>
          <a:xfrm rot="2349253">
            <a:off x="8313560" y="1199908"/>
            <a:ext cx="996743" cy="1382694"/>
          </a:xfrm>
          <a:prstGeom prst="downArrow">
            <a:avLst>
              <a:gd name="adj1" fmla="val 50000"/>
              <a:gd name="adj2" fmla="val 64202"/>
            </a:avLst>
          </a:prstGeom>
          <a:solidFill>
            <a:schemeClr val="tx2"/>
          </a:solidFill>
        </p:spPr>
        <p:txBody>
          <a:bodyPr wrap="square" lIns="0" tIns="0" rIns="0" bIns="0" rtlCol="0" anchor="ctr"/>
          <a:lstStyle/>
          <a:p>
            <a:pPr algn="ctr"/>
            <a:r>
              <a:rPr lang="en-US" sz="1801" dirty="0">
                <a:solidFill>
                  <a:schemeClr val="bg1"/>
                </a:solidFill>
              </a:rPr>
              <a:t>YOU</a:t>
            </a:r>
          </a:p>
        </p:txBody>
      </p:sp>
    </p:spTree>
    <p:extLst>
      <p:ext uri="{BB962C8B-B14F-4D97-AF65-F5344CB8AC3E}">
        <p14:creationId xmlns:p14="http://schemas.microsoft.com/office/powerpoint/2010/main" val="4043338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Care Transition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20</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9036760" cy="4585871"/>
          </a:xfrm>
        </p:spPr>
        <p:txBody>
          <a:bodyPr/>
          <a:lstStyle/>
          <a:p>
            <a:r>
              <a:rPr lang="en-US" sz="2000" b="1" dirty="0">
                <a:solidFill>
                  <a:schemeClr val="tx2">
                    <a:lumMod val="75000"/>
                  </a:schemeClr>
                </a:solidFill>
                <a:latin typeface="Arial" panose="020B0604020202020204" pitchFamily="34" charset="0"/>
                <a:cs typeface="Arial" panose="020B0604020202020204" pitchFamily="34" charset="0"/>
              </a:rPr>
              <a:t>Purpose of Care </a:t>
            </a:r>
            <a:r>
              <a:rPr lang="en-US" sz="2000" b="1" dirty="0">
                <a:solidFill>
                  <a:schemeClr val="accent1">
                    <a:lumMod val="50000"/>
                  </a:schemeClr>
                </a:solidFill>
                <a:latin typeface="Arial" panose="020B0604020202020204" pitchFamily="34" charset="0"/>
                <a:cs typeface="Arial" panose="020B0604020202020204" pitchFamily="34" charset="0"/>
              </a:rPr>
              <a:t>Transition</a:t>
            </a:r>
            <a:r>
              <a:rPr lang="en-US" sz="2000" b="1" dirty="0">
                <a:solidFill>
                  <a:schemeClr val="tx2">
                    <a:lumMod val="75000"/>
                  </a:schemeClr>
                </a:solidFill>
                <a:latin typeface="Arial" panose="020B0604020202020204" pitchFamily="34" charset="0"/>
                <a:cs typeface="Arial" panose="020B0604020202020204" pitchFamily="34" charset="0"/>
              </a:rPr>
              <a:t> processes:</a:t>
            </a:r>
          </a:p>
          <a:p>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Establish process &amp; protocols to maintain continuity of member’s care</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Different units work</a:t>
            </a:r>
            <a:r>
              <a:rPr lang="en-US" sz="2000" dirty="0">
                <a:solidFill>
                  <a:srgbClr val="92D05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collaboratively with PCPs &amp; </a:t>
            </a:r>
            <a:r>
              <a:rPr lang="en-US" sz="2000" dirty="0">
                <a:solidFill>
                  <a:schemeClr val="tx1"/>
                </a:solidFill>
                <a:latin typeface="Arial" panose="020B0604020202020204" pitchFamily="34" charset="0"/>
                <a:cs typeface="Arial" panose="020B0604020202020204" pitchFamily="34" charset="0"/>
              </a:rPr>
              <a:t>other</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providers to </a:t>
            </a:r>
            <a:r>
              <a:rPr lang="en-US" sz="2000" dirty="0">
                <a:solidFill>
                  <a:schemeClr val="tx1"/>
                </a:solidFill>
                <a:latin typeface="Arial" panose="020B0604020202020204" pitchFamily="34" charset="0"/>
                <a:cs typeface="Arial" panose="020B0604020202020204" pitchFamily="34" charset="0"/>
              </a:rPr>
              <a:t>guide and support </a:t>
            </a:r>
            <a:r>
              <a:rPr lang="en-US" sz="2000" dirty="0">
                <a:latin typeface="Arial" panose="020B0604020202020204" pitchFamily="34" charset="0"/>
                <a:cs typeface="Arial" panose="020B0604020202020204" pitchFamily="34" charset="0"/>
              </a:rPr>
              <a:t>necessary coordinated care</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Discharge planning staff facilitates, communicates &amp; coordinates necessary services for continuity of member’s care &amp; shares information with PCP</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r>
              <a:rPr lang="en-US" sz="2000" b="1" dirty="0">
                <a:solidFill>
                  <a:schemeClr val="accent1">
                    <a:lumMod val="50000"/>
                  </a:schemeClr>
                </a:solidFill>
                <a:latin typeface="Arial" panose="020B0604020202020204" pitchFamily="34" charset="0"/>
                <a:cs typeface="Arial" panose="020B0604020202020204" pitchFamily="34" charset="0"/>
              </a:rPr>
              <a:t>Provider’s Role in Care Transition:</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Re-assess member as soon as possible after inpatient discharge</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Work with HealthSun’s Care </a:t>
            </a:r>
            <a:r>
              <a:rPr lang="en-US" sz="2000" dirty="0">
                <a:solidFill>
                  <a:schemeClr val="tx1"/>
                </a:solidFill>
                <a:latin typeface="Arial" panose="020B0604020202020204" pitchFamily="34" charset="0"/>
                <a:cs typeface="Arial" panose="020B0604020202020204" pitchFamily="34" charset="0"/>
              </a:rPr>
              <a:t>Management team to </a:t>
            </a:r>
            <a:r>
              <a:rPr lang="en-US" sz="2000" dirty="0">
                <a:latin typeface="Arial" panose="020B0604020202020204" pitchFamily="34" charset="0"/>
                <a:cs typeface="Arial" panose="020B0604020202020204" pitchFamily="34" charset="0"/>
              </a:rPr>
              <a:t>facilitate delivery of newly identified needed services or to ensure continuation of services post-discharge</a:t>
            </a:r>
          </a:p>
          <a:p>
            <a:endParaRPr lang="en-US" dirty="0"/>
          </a:p>
        </p:txBody>
      </p:sp>
      <p:pic>
        <p:nvPicPr>
          <p:cNvPr id="6" name="Picture 2" descr="Post-Acute Care | Utilization Management | evi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773" y="2638785"/>
            <a:ext cx="2276475"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480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Provider’s Role in </a:t>
            </a:r>
            <a:r>
              <a:rPr lang="en-US" sz="3200" dirty="0" err="1">
                <a:latin typeface="Gotham Black" pitchFamily="2" charset="0"/>
              </a:rPr>
              <a:t>HealthSun</a:t>
            </a:r>
            <a:r>
              <a:rPr lang="en-US" sz="3200" dirty="0">
                <a:latin typeface="Gotham Black" pitchFamily="2" charset="0"/>
              </a:rPr>
              <a:t> SNP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21</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0179146" cy="3970318"/>
          </a:xfrm>
        </p:spPr>
        <p:txBody>
          <a:bodyPr/>
          <a:lstStyle/>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Re-assess members to identify health status changes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Coordinate specialized services that meet the needs of the most vulnerable population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Ensure health needs &amp; necessary information documented in member’s </a:t>
            </a:r>
            <a:r>
              <a:rPr lang="en-US" sz="2000" dirty="0">
                <a:solidFill>
                  <a:schemeClr val="tx1"/>
                </a:solidFill>
                <a:latin typeface="Arial" panose="020B0604020202020204" pitchFamily="34" charset="0"/>
                <a:cs typeface="Arial" panose="020B0604020202020204" pitchFamily="34" charset="0"/>
              </a:rPr>
              <a:t>record is shared with the ICT </a:t>
            </a:r>
          </a:p>
          <a:p>
            <a:pPr marL="285750" indent="-28575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Promote completion of HRA that contributes to the development of the member’s Individualized Care Plan (ICP)</a:t>
            </a:r>
          </a:p>
          <a:p>
            <a:pPr marL="285750" indent="-285750">
              <a:lnSpc>
                <a:spcPct val="150000"/>
              </a:lnSpc>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Actively participate in Inter-disciplinary Care Team (ICT)</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Support HealthSun’s quality initiatives</a:t>
            </a:r>
          </a:p>
          <a:p>
            <a:endParaRPr lang="en-US" dirty="0"/>
          </a:p>
        </p:txBody>
      </p:sp>
      <p:pic>
        <p:nvPicPr>
          <p:cNvPr id="6" name="Picture 18" descr="Doctor Clipart clipart - Medicine, Illustration, Stethoscope, transparent clip  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5211" y="4211614"/>
            <a:ext cx="2368630" cy="1617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803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92443"/>
          </a:xfrm>
        </p:spPr>
        <p:txBody>
          <a:bodyPr/>
          <a:lstStyle/>
          <a:p>
            <a:r>
              <a:rPr lang="en-US" sz="3200" dirty="0">
                <a:latin typeface="Gotham Black" pitchFamily="2" charset="0"/>
              </a:rPr>
              <a:t>Provider Network </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22</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377749" y="1223574"/>
            <a:ext cx="11653142" cy="4616648"/>
          </a:xfrm>
        </p:spPr>
        <p:txBody>
          <a:bodyPr/>
          <a:lstStyle/>
          <a:p>
            <a:r>
              <a:rPr lang="en-US" sz="2000" dirty="0">
                <a:latin typeface="Arial" panose="020B0604020202020204" pitchFamily="34" charset="0"/>
                <a:cs typeface="Arial" panose="020B0604020202020204" pitchFamily="34" charset="0"/>
              </a:rPr>
              <a:t>HealthSun is responsible for maintaining an adequate network of providers </a:t>
            </a:r>
            <a:r>
              <a:rPr lang="en-US" sz="2000" dirty="0">
                <a:solidFill>
                  <a:schemeClr val="tx1"/>
                </a:solidFill>
                <a:latin typeface="Arial" panose="020B0604020202020204" pitchFamily="34" charset="0"/>
                <a:cs typeface="Arial" panose="020B0604020202020204" pitchFamily="34" charset="0"/>
              </a:rPr>
              <a:t>comprised of specialized expertise to meet the needs of our members as the primary link in their care.</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Provider Network Responsibilities shared with HealthSun:</a:t>
            </a:r>
          </a:p>
          <a:p>
            <a:pPr marL="800329"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Monitors the use of clinical practice guidelines &amp; protocols by practitioners</a:t>
            </a:r>
          </a:p>
          <a:p>
            <a:pPr marL="800329"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Ensures collaboration &amp; active communication w/ Inter-disciplinary Care Team (ICT)</a:t>
            </a:r>
          </a:p>
          <a:p>
            <a:pPr marL="800329"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Ensures network providers are licensed &amp; competent through formal credentialing/re-credentialing process</a:t>
            </a:r>
          </a:p>
          <a:p>
            <a:pPr marL="800329"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Monitors challenges associated with the completion of the SNP MOC training for improvement opportunities</a:t>
            </a:r>
          </a:p>
          <a:p>
            <a:pPr marL="800329"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Provides/tracks all network &amp; out-of-network providers completion of the SNP MOC training by annually </a:t>
            </a:r>
          </a:p>
          <a:p>
            <a:pPr marL="800329"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Takes action when the required SNP MOC training is deficient or has not been completed by a Provider</a:t>
            </a: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Providers must complete </a:t>
            </a:r>
            <a:r>
              <a:rPr lang="en-US" sz="2000" dirty="0">
                <a:latin typeface="Arial" panose="020B0604020202020204" pitchFamily="34" charset="0"/>
                <a:cs typeface="Arial" panose="020B0604020202020204" pitchFamily="34" charset="0"/>
              </a:rPr>
              <a:t>the SNP-MOC Attestation after training &amp; submit to HealthSun.</a:t>
            </a:r>
          </a:p>
        </p:txBody>
      </p:sp>
    </p:spTree>
    <p:extLst>
      <p:ext uri="{BB962C8B-B14F-4D97-AF65-F5344CB8AC3E}">
        <p14:creationId xmlns:p14="http://schemas.microsoft.com/office/powerpoint/2010/main" val="1097372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250" y="0"/>
            <a:ext cx="9400915" cy="984885"/>
          </a:xfrm>
        </p:spPr>
        <p:txBody>
          <a:bodyPr/>
          <a:lstStyle/>
          <a:p>
            <a:r>
              <a:rPr lang="en-US" sz="3200" dirty="0">
                <a:latin typeface="Gotham Black" pitchFamily="2" charset="0"/>
              </a:rPr>
              <a:t>Quality Measurement &amp; Performance Improvement (Continues)</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23</a:t>
            </a:fld>
            <a:endParaRPr lang="en-US" dirty="0"/>
          </a:p>
        </p:txBody>
      </p:sp>
      <p:pic>
        <p:nvPicPr>
          <p:cNvPr id="7" name="Picture 6"/>
          <p:cNvPicPr>
            <a:picLocks noChangeAspect="1"/>
          </p:cNvPicPr>
          <p:nvPr/>
        </p:nvPicPr>
        <p:blipFill>
          <a:blip r:embed="rId3"/>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12039" y="1504335"/>
            <a:ext cx="11176394" cy="5047536"/>
          </a:xfrm>
        </p:spPr>
        <p:txBody>
          <a:bodyPr/>
          <a:lstStyle/>
          <a:p>
            <a:r>
              <a:rPr lang="en-US" sz="2000" dirty="0">
                <a:latin typeface="Arial" panose="020B0604020202020204" pitchFamily="34" charset="0"/>
                <a:cs typeface="Arial" panose="020B0604020202020204" pitchFamily="34" charset="0"/>
              </a:rPr>
              <a:t>HealthSun’s Quality Improvement Program will use </a:t>
            </a:r>
            <a:r>
              <a:rPr lang="en-US" sz="2000" dirty="0">
                <a:solidFill>
                  <a:schemeClr val="tx1"/>
                </a:solidFill>
                <a:latin typeface="Arial" panose="020B0604020202020204" pitchFamily="34" charset="0"/>
                <a:cs typeface="Arial" panose="020B0604020202020204" pitchFamily="34" charset="0"/>
              </a:rPr>
              <a:t>the following </a:t>
            </a:r>
            <a:r>
              <a:rPr lang="en-US" sz="2000" dirty="0">
                <a:latin typeface="Arial" panose="020B0604020202020204" pitchFamily="34" charset="0"/>
                <a:cs typeface="Arial" panose="020B0604020202020204" pitchFamily="34" charset="0"/>
              </a:rPr>
              <a:t>process to evaluate effectiveness of SNP Model of Care:</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Analysis of member population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Annual Surveys – </a:t>
            </a:r>
          </a:p>
          <a:p>
            <a:pPr marL="743179" lvl="1"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Consumer Assessment of Health Plan Study (CAHPS) survey, includes D-SNP satisfaction questions </a:t>
            </a:r>
          </a:p>
          <a:p>
            <a:pPr marL="743179" lvl="1"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Health Outcome survey (HOS)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Focus Studies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Quality Performance Indicators (HEDIS, Stars)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Quantitative Analysis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Barrier &amp; Root Cause Analysis</a:t>
            </a:r>
          </a:p>
          <a:p>
            <a:endParaRPr lang="en-US" dirty="0"/>
          </a:p>
        </p:txBody>
      </p:sp>
    </p:spTree>
    <p:extLst>
      <p:ext uri="{BB962C8B-B14F-4D97-AF65-F5344CB8AC3E}">
        <p14:creationId xmlns:p14="http://schemas.microsoft.com/office/powerpoint/2010/main" val="190879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700" y="0"/>
            <a:ext cx="9400915" cy="984885"/>
          </a:xfrm>
        </p:spPr>
        <p:txBody>
          <a:bodyPr/>
          <a:lstStyle/>
          <a:p>
            <a:r>
              <a:rPr lang="en-US" sz="3200" dirty="0">
                <a:latin typeface="Gotham Black" pitchFamily="2" charset="0"/>
              </a:rPr>
              <a:t>Quality Measurement &amp; Performance Improvement</a:t>
            </a:r>
            <a:endParaRPr lang="en-US" dirty="0"/>
          </a:p>
        </p:txBody>
      </p:sp>
      <p:sp>
        <p:nvSpPr>
          <p:cNvPr id="4" name="Slide Number Placeholder 3"/>
          <p:cNvSpPr>
            <a:spLocks noGrp="1"/>
          </p:cNvSpPr>
          <p:nvPr>
            <p:ph type="sldNum" sz="quarter" idx="11"/>
          </p:nvPr>
        </p:nvSpPr>
        <p:spPr/>
        <p:txBody>
          <a:bodyPr/>
          <a:lstStyle/>
          <a:p>
            <a:fld id="{43C60FF2-A63C-458C-B3FD-0047AF235190}" type="slidenum">
              <a:rPr lang="en-US" smtClean="0"/>
              <a:pPr/>
              <a:t>24</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354890" y="1466235"/>
            <a:ext cx="11418010" cy="4924425"/>
          </a:xfrm>
        </p:spPr>
        <p:txBody>
          <a:bodyPr/>
          <a:lstStyle/>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HealthSun has a Quality Improvement (QI) Program designed to detect whether overall the SNP MOC structure effectively accommodates members’ unique healthcare needs.</a:t>
            </a:r>
          </a:p>
          <a:p>
            <a:pPr marL="285750" indent="-28575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The SNP MOC goals include:</a:t>
            </a:r>
          </a:p>
          <a:p>
            <a:endParaRPr lang="en-US" sz="20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Improving access/availability of services for SNP population</a:t>
            </a: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Improving coordination of care across specialty &amp; multi-setting care continuum through a central point of contact with direct alignment of Health Risk Assessment (HRA), an Individual Care Plan (ICP), &amp; Interdisciplinary Care Team (ICT) structure</a:t>
            </a: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Ensuring seamless transition of care across settings, health care providers, &amp; services</a:t>
            </a: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Maintaining appropriate utilization of health services for preventive health &amp; chronic conditions</a:t>
            </a: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Improving health outcomes through reduction of hospitalizations, emergency room use, and readmissions, improved member health/functional status, &amp; overall quality of life</a:t>
            </a:r>
          </a:p>
          <a:p>
            <a:pPr marL="800100" lvl="1" indent="-34290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Maintaining open communication with departments, provider network, delegated vendors to collaboratively promote &amp; ensure continuous quality improvement &amp; compliance with regulatory &amp; quality improvement related accreditation standards</a:t>
            </a:r>
          </a:p>
        </p:txBody>
      </p:sp>
    </p:spTree>
    <p:extLst>
      <p:ext uri="{BB962C8B-B14F-4D97-AF65-F5344CB8AC3E}">
        <p14:creationId xmlns:p14="http://schemas.microsoft.com/office/powerpoint/2010/main" val="524884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F61B63-F4FE-334A-A414-4BA867B7B3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8349" cy="6757416"/>
          </a:xfrm>
          <a:prstGeom prst="rect">
            <a:avLst/>
          </a:prstGeom>
        </p:spPr>
      </p:pic>
      <p:sp>
        <p:nvSpPr>
          <p:cNvPr id="6" name="TextBox 5">
            <a:extLst>
              <a:ext uri="{FF2B5EF4-FFF2-40B4-BE49-F238E27FC236}">
                <a16:creationId xmlns:a16="http://schemas.microsoft.com/office/drawing/2014/main" id="{1A148760-ED26-814A-9C0B-BAC7A99DEB60}"/>
              </a:ext>
            </a:extLst>
          </p:cNvPr>
          <p:cNvSpPr txBox="1"/>
          <p:nvPr/>
        </p:nvSpPr>
        <p:spPr>
          <a:xfrm>
            <a:off x="317089" y="1242060"/>
            <a:ext cx="11112911" cy="2910840"/>
          </a:xfrm>
          <a:prstGeom prst="rect">
            <a:avLst/>
          </a:prstGeom>
          <a:noFill/>
        </p:spPr>
        <p:txBody>
          <a:bodyPr vert="horz" wrap="none" lIns="0" tIns="91440" rIns="0" rtlCol="0">
            <a:noAutofit/>
          </a:bodyPr>
          <a:lstStyle/>
          <a:p>
            <a:r>
              <a:rPr lang="en-US" sz="3600" b="1" dirty="0">
                <a:solidFill>
                  <a:schemeClr val="bg1"/>
                </a:solidFill>
                <a:latin typeface="Gotham Black" pitchFamily="2" charset="0"/>
                <a:cs typeface="Gotham Black" pitchFamily="2" charset="0"/>
              </a:rPr>
              <a:t>For Questions:</a:t>
            </a:r>
          </a:p>
          <a:p>
            <a:endParaRPr lang="en-US" sz="3600" b="1" dirty="0">
              <a:solidFill>
                <a:schemeClr val="bg1"/>
              </a:solidFill>
              <a:latin typeface="Gotham Black" pitchFamily="2" charset="0"/>
              <a:cs typeface="Gotham Black" pitchFamily="2" charset="0"/>
            </a:endParaRPr>
          </a:p>
          <a:p>
            <a:pPr marL="571500" indent="-571500">
              <a:buFont typeface="Arial" panose="020B0604020202020204" pitchFamily="34" charset="0"/>
              <a:buChar char="•"/>
            </a:pPr>
            <a:r>
              <a:rPr lang="en-US" sz="2400" b="1" dirty="0">
                <a:solidFill>
                  <a:schemeClr val="bg1"/>
                </a:solidFill>
                <a:latin typeface="Gotham Black" pitchFamily="2" charset="0"/>
                <a:cs typeface="Gotham Black" pitchFamily="2" charset="0"/>
              </a:rPr>
              <a:t>Contact Your Provider Operations Representative, or</a:t>
            </a:r>
          </a:p>
          <a:p>
            <a:pPr marL="571500" indent="-571500">
              <a:buFont typeface="Arial" panose="020B0604020202020204" pitchFamily="34" charset="0"/>
              <a:buChar char="•"/>
            </a:pPr>
            <a:r>
              <a:rPr lang="en-US" sz="2400" b="1" dirty="0">
                <a:solidFill>
                  <a:schemeClr val="bg1"/>
                </a:solidFill>
                <a:latin typeface="Gotham Black" pitchFamily="2" charset="0"/>
                <a:cs typeface="Gotham Black" pitchFamily="2" charset="0"/>
              </a:rPr>
              <a:t>Contact the HealthSun Provider Inquiry Line: (877) 999-7776</a:t>
            </a:r>
          </a:p>
          <a:p>
            <a:pPr marL="571500" indent="-571500">
              <a:buFont typeface="Arial" panose="020B0604020202020204" pitchFamily="34" charset="0"/>
              <a:buChar char="•"/>
            </a:pPr>
            <a:r>
              <a:rPr lang="en-US" sz="2400" b="1" dirty="0">
                <a:solidFill>
                  <a:schemeClr val="bg1"/>
                </a:solidFill>
                <a:latin typeface="Gotham Black" pitchFamily="2" charset="0"/>
                <a:cs typeface="Gotham Black" pitchFamily="2" charset="0"/>
              </a:rPr>
              <a:t>Monday – Friday 8:00 am – 5:30 pm</a:t>
            </a:r>
            <a:endParaRPr lang="en-US" sz="2400" b="1" i="1" dirty="0">
              <a:solidFill>
                <a:schemeClr val="bg1"/>
              </a:solidFill>
              <a:latin typeface="Gotham Black" pitchFamily="2" charset="0"/>
              <a:cs typeface="Gotham Black" pitchFamily="2" charset="0"/>
            </a:endParaRPr>
          </a:p>
          <a:p>
            <a:endParaRPr lang="en-US" sz="3600" b="1" dirty="0">
              <a:solidFill>
                <a:schemeClr val="bg1"/>
              </a:solidFill>
              <a:latin typeface="Gotham Black" pitchFamily="2" charset="0"/>
              <a:cs typeface="Gotham Black" pitchFamily="2" charset="0"/>
            </a:endParaRPr>
          </a:p>
          <a:p>
            <a:endParaRPr lang="en-US" sz="3600" b="1" dirty="0">
              <a:solidFill>
                <a:schemeClr val="bg1"/>
              </a:solidFill>
              <a:latin typeface="Gotham Black" pitchFamily="2" charset="0"/>
              <a:cs typeface="Gotham Black" pitchFamily="2" charset="0"/>
            </a:endParaRPr>
          </a:p>
        </p:txBody>
      </p:sp>
      <p:sp>
        <p:nvSpPr>
          <p:cNvPr id="4" name="Slide Number Placeholder 3"/>
          <p:cNvSpPr>
            <a:spLocks noGrp="1"/>
          </p:cNvSpPr>
          <p:nvPr>
            <p:ph type="sldNum" sz="quarter" idx="7"/>
          </p:nvPr>
        </p:nvSpPr>
        <p:spPr/>
        <p:txBody>
          <a:bodyPr/>
          <a:lstStyle/>
          <a:p>
            <a:fld id="{B6F15528-21DE-4FAA-801E-634DDDAF4B2B}" type="slidenum">
              <a:rPr lang="en-US" smtClean="0"/>
              <a:t>25</a:t>
            </a:fld>
            <a:endParaRPr lang="en-US"/>
          </a:p>
        </p:txBody>
      </p:sp>
    </p:spTree>
    <p:extLst>
      <p:ext uri="{BB962C8B-B14F-4D97-AF65-F5344CB8AC3E}">
        <p14:creationId xmlns:p14="http://schemas.microsoft.com/office/powerpoint/2010/main" val="4221740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61665"/>
          </a:xfrm>
        </p:spPr>
        <p:txBody>
          <a:bodyPr/>
          <a:lstStyle/>
          <a:p>
            <a:r>
              <a:rPr lang="en-US" dirty="0"/>
              <a:t>References</a:t>
            </a:r>
          </a:p>
        </p:txBody>
      </p:sp>
      <p:sp>
        <p:nvSpPr>
          <p:cNvPr id="4" name="Slide Number Placeholder 3"/>
          <p:cNvSpPr>
            <a:spLocks noGrp="1"/>
          </p:cNvSpPr>
          <p:nvPr>
            <p:ph type="sldNum" sz="quarter" idx="11"/>
          </p:nvPr>
        </p:nvSpPr>
        <p:spPr/>
        <p:txBody>
          <a:bodyPr/>
          <a:lstStyle/>
          <a:p>
            <a:fld id="{43C60FF2-A63C-458C-B3FD-0047AF235190}" type="slidenum">
              <a:rPr lang="en-US" smtClean="0"/>
              <a:pPr/>
              <a:t>26</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0179146" cy="3046988"/>
          </a:xfrm>
        </p:spPr>
        <p:txBody>
          <a:bodyPr/>
          <a:lstStyle/>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HealthSun Health Plans SNP Model of Care </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HealthSun Health Plans, Inc. Website </a:t>
            </a:r>
            <a:r>
              <a:rPr lang="en-US" sz="2000" dirty="0">
                <a:latin typeface="Arial" panose="020B0604020202020204" pitchFamily="34" charset="0"/>
                <a:cs typeface="Arial" panose="020B0604020202020204" pitchFamily="34" charset="0"/>
                <a:hlinkClick r:id="rId3"/>
              </a:rPr>
              <a:t>https://www.healthsun.com/</a:t>
            </a:r>
            <a:endParaRPr lang="en-US" sz="2000" dirty="0">
              <a:latin typeface="Arial" panose="020B0604020202020204" pitchFamily="34" charset="0"/>
              <a:cs typeface="Arial" panose="020B0604020202020204" pitchFamily="34" charset="0"/>
            </a:endParaRPr>
          </a:p>
          <a:p>
            <a:pPr marL="743179" lvl="1"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Provider Portal</a:t>
            </a:r>
          </a:p>
          <a:p>
            <a:pPr marL="743179" lvl="1"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HealthSun Plan Benefits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Centers for Medicare and Medicaid Services </a:t>
            </a:r>
            <a:r>
              <a:rPr lang="en-US" sz="2000" dirty="0">
                <a:latin typeface="Arial" panose="020B0604020202020204" pitchFamily="34" charset="0"/>
                <a:cs typeface="Arial" panose="020B0604020202020204" pitchFamily="34" charset="0"/>
                <a:hlinkClick r:id="rId4"/>
              </a:rPr>
              <a:t>https://www.cms.gov/</a:t>
            </a:r>
            <a:r>
              <a:rPr lang="en-US" sz="2000" dirty="0">
                <a:latin typeface="Arial" panose="020B0604020202020204" pitchFamily="34" charset="0"/>
                <a:cs typeface="Arial" panose="020B0604020202020204" pitchFamily="34" charset="0"/>
              </a:rPr>
              <a:t> </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Agency for Health Care Administration (AHCA) Website </a:t>
            </a:r>
            <a:r>
              <a:rPr lang="en-US" sz="2000" dirty="0">
                <a:latin typeface="Arial" panose="020B0604020202020204" pitchFamily="34" charset="0"/>
                <a:cs typeface="Arial" panose="020B0604020202020204" pitchFamily="34" charset="0"/>
                <a:hlinkClick r:id="rId5"/>
              </a:rPr>
              <a:t>https://ahca.myflorida.com/</a:t>
            </a:r>
            <a:r>
              <a:rPr lang="en-US" sz="20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13499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550" y="416964"/>
            <a:ext cx="9400915" cy="461665"/>
          </a:xfrm>
        </p:spPr>
        <p:txBody>
          <a:bodyPr/>
          <a:lstStyle/>
          <a:p>
            <a:r>
              <a:rPr lang="en-US" dirty="0"/>
              <a:t>Resources</a:t>
            </a:r>
          </a:p>
        </p:txBody>
      </p:sp>
      <p:sp>
        <p:nvSpPr>
          <p:cNvPr id="4" name="Slide Number Placeholder 3"/>
          <p:cNvSpPr>
            <a:spLocks noGrp="1"/>
          </p:cNvSpPr>
          <p:nvPr>
            <p:ph type="sldNum" sz="quarter" idx="11"/>
          </p:nvPr>
        </p:nvSpPr>
        <p:spPr/>
        <p:txBody>
          <a:bodyPr/>
          <a:lstStyle/>
          <a:p>
            <a:fld id="{43C60FF2-A63C-458C-B3FD-0047AF235190}" type="slidenum">
              <a:rPr lang="en-US" smtClean="0"/>
              <a:pPr/>
              <a:t>27</a:t>
            </a:fld>
            <a:endParaRPr lang="en-US"/>
          </a:p>
        </p:txBody>
      </p:sp>
      <p:pic>
        <p:nvPicPr>
          <p:cNvPr id="7" name="Picture 6"/>
          <p:cNvPicPr>
            <a:picLocks noChangeAspect="1"/>
          </p:cNvPicPr>
          <p:nvPr/>
        </p:nvPicPr>
        <p:blipFill>
          <a:blip r:embed="rId3"/>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69190" y="1504335"/>
            <a:ext cx="11418010" cy="4924425"/>
          </a:xfrm>
        </p:spPr>
        <p:txBody>
          <a:bodyPr/>
          <a:lstStyle/>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HealthSun Provider Portal </a:t>
            </a:r>
            <a:r>
              <a:rPr lang="en-US" sz="2000" dirty="0">
                <a:latin typeface="Arial" panose="020B0604020202020204" pitchFamily="34" charset="0"/>
                <a:cs typeface="Arial" panose="020B0604020202020204" pitchFamily="34" charset="0"/>
                <a:hlinkClick r:id="rId4"/>
              </a:rPr>
              <a:t>https://provider.healthsun.com/</a:t>
            </a:r>
            <a:endParaRPr lang="en-US" sz="2000" dirty="0">
              <a:latin typeface="Arial" panose="020B0604020202020204" pitchFamily="34" charset="0"/>
              <a:cs typeface="Arial" panose="020B0604020202020204" pitchFamily="34" charset="0"/>
            </a:endParaRPr>
          </a:p>
          <a:p>
            <a:endParaRPr lang="en-US" sz="2000" dirty="0"/>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Medicare Managed Care Manual Chapter 5. Quality Assessment </a:t>
            </a:r>
            <a:r>
              <a:rPr lang="en-US" sz="2000" dirty="0">
                <a:latin typeface="Arial" panose="020B0604020202020204" pitchFamily="34" charset="0"/>
                <a:cs typeface="Arial" panose="020B0604020202020204" pitchFamily="34" charset="0"/>
                <a:hlinkClick r:id="rId5"/>
              </a:rPr>
              <a:t>https://www.cms.gov/Regulations-and-Guidance/Guidance/Manuals/downloads/mc86c05.pdf</a:t>
            </a:r>
            <a:endParaRPr lang="en-US" sz="2000" dirty="0">
              <a:latin typeface="Arial" panose="020B0604020202020204" pitchFamily="34" charset="0"/>
              <a:cs typeface="Arial" panose="020B0604020202020204" pitchFamily="34" charset="0"/>
            </a:endParaRPr>
          </a:p>
          <a:p>
            <a:endParaRPr lang="en-US" sz="2000" dirty="0"/>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Medicare Managed Care Manual Chapter 16b. SNP</a:t>
            </a:r>
            <a:r>
              <a:rPr lang="en-US" sz="2000" dirty="0"/>
              <a:t> </a:t>
            </a:r>
            <a:r>
              <a:rPr lang="en-US" sz="2000" dirty="0">
                <a:hlinkClick r:id="rId6"/>
              </a:rPr>
              <a:t>https://www.cms.gov/Regulations-and-Guidance/Guidance/Manuals/downloads/mc86c16b.pdf</a:t>
            </a:r>
            <a:r>
              <a:rPr lang="en-US" sz="2000" dirty="0"/>
              <a:t>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Agency for Health Care Administration (AHCA) Website </a:t>
            </a:r>
            <a:r>
              <a:rPr lang="en-US" sz="2000" dirty="0">
                <a:hlinkClick r:id="rId7"/>
              </a:rPr>
              <a:t>https://ahca.myflorida.com/medicaid/review/index.shtml</a:t>
            </a:r>
            <a:r>
              <a:rPr lang="en-US" sz="2000" dirty="0"/>
              <a:t>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AHCA Medicaid Services Coverage and Limitations Handbooks</a:t>
            </a:r>
          </a:p>
          <a:p>
            <a:pPr indent="284163"/>
            <a:r>
              <a:rPr lang="en-US" sz="2000" dirty="0">
                <a:solidFill>
                  <a:srgbClr val="FF0000"/>
                </a:solidFill>
                <a:hlinkClick r:id="rId8"/>
              </a:rPr>
              <a:t>https://ahca.myflorida.com/medicaid/review/specific_policy.shtml</a:t>
            </a:r>
            <a:r>
              <a:rPr lang="en-US" sz="2000" dirty="0">
                <a:solidFill>
                  <a:srgbClr val="FF0000"/>
                </a:solidFill>
              </a:rPr>
              <a:t> </a:t>
            </a:r>
          </a:p>
          <a:p>
            <a:pPr marL="285750" indent="-285750">
              <a:buFont typeface="Arial" panose="020B0604020202020204" pitchFamily="34" charset="0"/>
              <a:buChar char="•"/>
            </a:pPr>
            <a:endParaRPr lang="en-US" sz="2000" dirty="0"/>
          </a:p>
          <a:p>
            <a:endParaRPr lang="en-US" sz="2000" dirty="0"/>
          </a:p>
        </p:txBody>
      </p:sp>
    </p:spTree>
    <p:extLst>
      <p:ext uri="{BB962C8B-B14F-4D97-AF65-F5344CB8AC3E}">
        <p14:creationId xmlns:p14="http://schemas.microsoft.com/office/powerpoint/2010/main" val="2422109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800" y="361950"/>
            <a:ext cx="9400915" cy="461665"/>
          </a:xfrm>
        </p:spPr>
        <p:txBody>
          <a:bodyPr/>
          <a:lstStyle/>
          <a:p>
            <a:r>
              <a:rPr lang="en-US" dirty="0"/>
              <a:t>Knowledge Check - Questions</a:t>
            </a:r>
          </a:p>
        </p:txBody>
      </p:sp>
      <p:sp>
        <p:nvSpPr>
          <p:cNvPr id="4" name="Slide Number Placeholder 3"/>
          <p:cNvSpPr>
            <a:spLocks noGrp="1"/>
          </p:cNvSpPr>
          <p:nvPr>
            <p:ph type="sldNum" sz="quarter" idx="11"/>
          </p:nvPr>
        </p:nvSpPr>
        <p:spPr/>
        <p:txBody>
          <a:bodyPr/>
          <a:lstStyle/>
          <a:p>
            <a:fld id="{43C60FF2-A63C-458C-B3FD-0047AF235190}" type="slidenum">
              <a:rPr lang="en-US" smtClean="0"/>
              <a:pPr/>
              <a:t>28</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12040" y="1504335"/>
            <a:ext cx="10694110" cy="3600986"/>
          </a:xfrm>
        </p:spPr>
        <p:txBody>
          <a:bodyPr/>
          <a:lstStyle/>
          <a:p>
            <a:pPr marL="342900" indent="-342900">
              <a:buAutoNum type="arabicPeriod"/>
            </a:pPr>
            <a:r>
              <a:rPr lang="en-US" b="1" dirty="0">
                <a:latin typeface="Arial" panose="020B0604020202020204" pitchFamily="34" charset="0"/>
                <a:cs typeface="Arial" panose="020B0604020202020204" pitchFamily="34" charset="0"/>
              </a:rPr>
              <a:t>What is the member criteria to enroll in a D-SNP Plan</a:t>
            </a:r>
          </a:p>
          <a:p>
            <a:pPr marL="800329" lvl="1" indent="-342900">
              <a:buFont typeface="+mj-lt"/>
              <a:buAutoNum type="alphaUcPeriod"/>
            </a:pPr>
            <a:r>
              <a:rPr lang="en-US" dirty="0">
                <a:latin typeface="Arial" panose="020B0604020202020204" pitchFamily="34" charset="0"/>
                <a:cs typeface="Arial" panose="020B0604020202020204" pitchFamily="34" charset="0"/>
              </a:rPr>
              <a:t>D-SNP members qualify for Medicare due to being either aged and/or disabled.</a:t>
            </a:r>
          </a:p>
          <a:p>
            <a:pPr marL="800329" lvl="1" indent="-342900">
              <a:buFont typeface="+mj-lt"/>
              <a:buAutoNum type="alphaUcPeriod"/>
            </a:pPr>
            <a:r>
              <a:rPr lang="en-US" dirty="0">
                <a:latin typeface="Arial" panose="020B0604020202020204" pitchFamily="34" charset="0"/>
                <a:cs typeface="Arial" panose="020B0604020202020204" pitchFamily="34" charset="0"/>
              </a:rPr>
              <a:t>D-SNP members eligible for medical assistance from State of Florida under Medicaid</a:t>
            </a:r>
          </a:p>
          <a:p>
            <a:pPr marL="800329" lvl="1" indent="-342900">
              <a:buFont typeface="+mj-lt"/>
              <a:buAutoNum type="alphaUcPeriod"/>
            </a:pPr>
            <a:r>
              <a:rPr lang="en-US" dirty="0">
                <a:latin typeface="Arial" panose="020B0604020202020204" pitchFamily="34" charset="0"/>
                <a:cs typeface="Arial" panose="020B0604020202020204" pitchFamily="34" charset="0"/>
              </a:rPr>
              <a:t>HealthSun’s D-SNP member</a:t>
            </a:r>
            <a:r>
              <a:rPr lang="en-US" dirty="0">
                <a:solidFill>
                  <a:schemeClr val="tx1"/>
                </a:solidFill>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 must reside within the Plan’s services areas</a:t>
            </a:r>
          </a:p>
          <a:p>
            <a:pPr marL="800329" lvl="1" indent="-342900">
              <a:buFont typeface="+mj-lt"/>
              <a:buAutoNum type="alphaUcPeriod"/>
            </a:pPr>
            <a:r>
              <a:rPr lang="en-US" dirty="0">
                <a:latin typeface="Arial" panose="020B0604020202020204" pitchFamily="34" charset="0"/>
                <a:cs typeface="Arial" panose="020B0604020202020204" pitchFamily="34" charset="0"/>
              </a:rPr>
              <a:t>All the Above</a:t>
            </a: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800329" lvl="1" indent="-342900">
              <a:buFont typeface="+mj-lt"/>
              <a:buAutoNum type="alphaUcPeriod"/>
            </a:pPr>
            <a:endParaRPr lang="en-US" dirty="0">
              <a:latin typeface="Arial" panose="020B0604020202020204" pitchFamily="34" charset="0"/>
              <a:cs typeface="Arial" panose="020B0604020202020204" pitchFamily="34" charset="0"/>
            </a:endParaRPr>
          </a:p>
          <a:p>
            <a:pPr marL="342900" indent="-342900">
              <a:buFont typeface="+mj-lt"/>
              <a:buAutoNum type="alphaUcPeriod"/>
            </a:pPr>
            <a:endParaRPr lang="en-US" dirty="0"/>
          </a:p>
        </p:txBody>
      </p:sp>
      <p:sp>
        <p:nvSpPr>
          <p:cNvPr id="8" name="Content Placeholder 2"/>
          <p:cNvSpPr txBox="1">
            <a:spLocks/>
          </p:cNvSpPr>
          <p:nvPr/>
        </p:nvSpPr>
        <p:spPr>
          <a:xfrm>
            <a:off x="360800" y="3022472"/>
            <a:ext cx="10694110" cy="1661993"/>
          </a:xfrm>
          <a:prstGeom prst="rect">
            <a:avLst/>
          </a:prstGeom>
        </p:spPr>
        <p:txBody>
          <a:bodyPr wrap="square" lIns="0" tIns="0" rIns="0" bIns="0">
            <a:spAutoFit/>
          </a:bodyPr>
          <a:lst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a:lstStyle>
          <a:p>
            <a:r>
              <a:rPr lang="en-US" b="1" kern="0" dirty="0">
                <a:solidFill>
                  <a:sysClr val="windowText" lastClr="000000"/>
                </a:solidFill>
                <a:latin typeface="Arial" panose="020B0604020202020204" pitchFamily="34" charset="0"/>
                <a:cs typeface="Arial" panose="020B0604020202020204" pitchFamily="34" charset="0"/>
              </a:rPr>
              <a:t>2. The goals of HealthSun’s D-SNPs include:</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access to affordable medical, behavioral health and social services</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coordination of care through identified point of contact or gatekeeper</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transition of care across settings &amp; providers</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All of the Above</a:t>
            </a:r>
          </a:p>
          <a:p>
            <a:pPr marL="342900" indent="-342900">
              <a:buAutoNum type="alphaUcPeriod"/>
            </a:pPr>
            <a:endParaRPr lang="en-US" kern="0" dirty="0">
              <a:solidFill>
                <a:sysClr val="windowText" lastClr="000000"/>
              </a:solidFill>
            </a:endParaRPr>
          </a:p>
        </p:txBody>
      </p:sp>
      <p:sp>
        <p:nvSpPr>
          <p:cNvPr id="10" name="Content Placeholder 2"/>
          <p:cNvSpPr txBox="1">
            <a:spLocks/>
          </p:cNvSpPr>
          <p:nvPr/>
        </p:nvSpPr>
        <p:spPr>
          <a:xfrm>
            <a:off x="412040" y="4551323"/>
            <a:ext cx="10694110" cy="1107996"/>
          </a:xfrm>
          <a:prstGeom prst="rect">
            <a:avLst/>
          </a:prstGeom>
        </p:spPr>
        <p:txBody>
          <a:bodyPr wrap="square" lIns="0" tIns="0" rIns="0" bIns="0">
            <a:spAutoFit/>
          </a:bodyPr>
          <a:lst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a:lstStyle>
          <a:p>
            <a:r>
              <a:rPr lang="en-US" b="1" kern="0" dirty="0">
                <a:solidFill>
                  <a:sysClr val="windowText" lastClr="000000"/>
                </a:solidFill>
                <a:latin typeface="Arial" panose="020B0604020202020204" pitchFamily="34" charset="0"/>
                <a:cs typeface="Arial" panose="020B0604020202020204" pitchFamily="34" charset="0"/>
              </a:rPr>
              <a:t>3. A MOC stands for:</a:t>
            </a:r>
          </a:p>
          <a:p>
            <a:pPr lvl="1"/>
            <a:r>
              <a:rPr lang="en-US" kern="0" dirty="0">
                <a:solidFill>
                  <a:sysClr val="windowText" lastClr="000000"/>
                </a:solidFill>
                <a:latin typeface="Arial" panose="020B0604020202020204" pitchFamily="34" charset="0"/>
                <a:cs typeface="Arial" panose="020B0604020202020204" pitchFamily="34" charset="0"/>
              </a:rPr>
              <a:t>A. Maximum Optimize Care</a:t>
            </a:r>
          </a:p>
          <a:p>
            <a:pPr lvl="1"/>
            <a:r>
              <a:rPr lang="en-US" kern="0" dirty="0">
                <a:solidFill>
                  <a:sysClr val="windowText" lastClr="000000"/>
                </a:solidFill>
                <a:latin typeface="Arial" panose="020B0604020202020204" pitchFamily="34" charset="0"/>
                <a:cs typeface="Arial" panose="020B0604020202020204" pitchFamily="34" charset="0"/>
              </a:rPr>
              <a:t>B. Model of Care</a:t>
            </a:r>
          </a:p>
          <a:p>
            <a:pPr lvl="1"/>
            <a:r>
              <a:rPr lang="en-US" kern="0" dirty="0">
                <a:solidFill>
                  <a:sysClr val="windowText" lastClr="000000"/>
                </a:solidFill>
                <a:latin typeface="Arial" panose="020B0604020202020204" pitchFamily="34" charset="0"/>
                <a:cs typeface="Arial" panose="020B0604020202020204" pitchFamily="34" charset="0"/>
              </a:rPr>
              <a:t>C. None of the Above</a:t>
            </a:r>
          </a:p>
        </p:txBody>
      </p:sp>
    </p:spTree>
    <p:extLst>
      <p:ext uri="{BB962C8B-B14F-4D97-AF65-F5344CB8AC3E}">
        <p14:creationId xmlns:p14="http://schemas.microsoft.com/office/powerpoint/2010/main" val="3571437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F645A-A64D-4E9C-1F8A-A0A8B7412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A415F-E3CB-F906-5E45-5AE904AF0C39}"/>
              </a:ext>
            </a:extLst>
          </p:cNvPr>
          <p:cNvSpPr>
            <a:spLocks noGrp="1"/>
          </p:cNvSpPr>
          <p:nvPr>
            <p:ph type="title"/>
          </p:nvPr>
        </p:nvSpPr>
        <p:spPr>
          <a:xfrm>
            <a:off x="360800" y="361950"/>
            <a:ext cx="9400915" cy="461665"/>
          </a:xfrm>
        </p:spPr>
        <p:txBody>
          <a:bodyPr/>
          <a:lstStyle/>
          <a:p>
            <a:r>
              <a:rPr lang="en-US" dirty="0"/>
              <a:t>Knowledge Check - Questions</a:t>
            </a:r>
          </a:p>
        </p:txBody>
      </p:sp>
      <p:sp>
        <p:nvSpPr>
          <p:cNvPr id="4" name="Slide Number Placeholder 3">
            <a:extLst>
              <a:ext uri="{FF2B5EF4-FFF2-40B4-BE49-F238E27FC236}">
                <a16:creationId xmlns:a16="http://schemas.microsoft.com/office/drawing/2014/main" id="{CCF651A1-24D3-DC94-AEFB-23F1FB063884}"/>
              </a:ext>
            </a:extLst>
          </p:cNvPr>
          <p:cNvSpPr>
            <a:spLocks noGrp="1"/>
          </p:cNvSpPr>
          <p:nvPr>
            <p:ph type="sldNum" sz="quarter" idx="11"/>
          </p:nvPr>
        </p:nvSpPr>
        <p:spPr/>
        <p:txBody>
          <a:bodyPr/>
          <a:lstStyle/>
          <a:p>
            <a:fld id="{43C60FF2-A63C-458C-B3FD-0047AF235190}" type="slidenum">
              <a:rPr lang="en-US" smtClean="0"/>
              <a:pPr/>
              <a:t>29</a:t>
            </a:fld>
            <a:endParaRPr lang="en-US"/>
          </a:p>
        </p:txBody>
      </p:sp>
      <p:pic>
        <p:nvPicPr>
          <p:cNvPr id="7" name="Picture 6">
            <a:extLst>
              <a:ext uri="{FF2B5EF4-FFF2-40B4-BE49-F238E27FC236}">
                <a16:creationId xmlns:a16="http://schemas.microsoft.com/office/drawing/2014/main" id="{90094BDA-0ADD-6053-FE9C-918F3F21699E}"/>
              </a:ext>
            </a:extLst>
          </p:cNvPr>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a:extLst>
              <a:ext uri="{FF2B5EF4-FFF2-40B4-BE49-F238E27FC236}">
                <a16:creationId xmlns:a16="http://schemas.microsoft.com/office/drawing/2014/main" id="{B0867696-760B-AAB4-84E3-BED56B1870F6}"/>
              </a:ext>
            </a:extLst>
          </p:cNvPr>
          <p:cNvSpPr>
            <a:spLocks noGrp="1"/>
          </p:cNvSpPr>
          <p:nvPr>
            <p:ph sz="half" idx="2"/>
          </p:nvPr>
        </p:nvSpPr>
        <p:spPr>
          <a:xfrm>
            <a:off x="491836" y="1748175"/>
            <a:ext cx="10694110" cy="1107996"/>
          </a:xfrm>
        </p:spPr>
        <p:txBody>
          <a:bodyPr/>
          <a:lstStyle/>
          <a:p>
            <a:r>
              <a:rPr lang="en-US" b="1" dirty="0">
                <a:latin typeface="Arial" panose="020B0604020202020204" pitchFamily="34" charset="0"/>
                <a:cs typeface="Arial" panose="020B0604020202020204" pitchFamily="34" charset="0"/>
              </a:rPr>
              <a:t>4.  The Health Plan offers Dual &amp; Chronic SNPs to eligible Members. </a:t>
            </a:r>
          </a:p>
          <a:p>
            <a:pPr marL="800329" lvl="1" indent="-342900">
              <a:buFont typeface="+mj-lt"/>
              <a:buAutoNum type="alphaUcPeriod"/>
            </a:pPr>
            <a:r>
              <a:rPr lang="en-US" dirty="0">
                <a:solidFill>
                  <a:schemeClr val="tx1"/>
                </a:solidFill>
                <a:latin typeface="Arial" panose="020B0604020202020204" pitchFamily="34" charset="0"/>
                <a:cs typeface="Arial" panose="020B0604020202020204" pitchFamily="34" charset="0"/>
              </a:rPr>
              <a:t>True</a:t>
            </a:r>
          </a:p>
          <a:p>
            <a:pPr marL="800329" lvl="1" indent="-342900">
              <a:buFont typeface="+mj-lt"/>
              <a:buAutoNum type="alphaUcPeriod"/>
            </a:pPr>
            <a:r>
              <a:rPr lang="en-US" dirty="0">
                <a:latin typeface="Arial" panose="020B0604020202020204" pitchFamily="34" charset="0"/>
                <a:cs typeface="Arial" panose="020B0604020202020204" pitchFamily="34" charset="0"/>
              </a:rPr>
              <a:t>False</a:t>
            </a:r>
          </a:p>
          <a:p>
            <a:pPr marL="342900" indent="-342900">
              <a:buFont typeface="+mj-lt"/>
              <a:buAutoNum type="alphaUcPeriod"/>
            </a:pPr>
            <a:endParaRPr lang="en-US" dirty="0"/>
          </a:p>
        </p:txBody>
      </p:sp>
    </p:spTree>
    <p:extLst>
      <p:ext uri="{BB962C8B-B14F-4D97-AF65-F5344CB8AC3E}">
        <p14:creationId xmlns:p14="http://schemas.microsoft.com/office/powerpoint/2010/main" val="1127104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800" y="361950"/>
            <a:ext cx="9400915" cy="461665"/>
          </a:xfrm>
        </p:spPr>
        <p:txBody>
          <a:bodyPr/>
          <a:lstStyle/>
          <a:p>
            <a:r>
              <a:rPr lang="en-US" dirty="0"/>
              <a:t>Knowledge Check -Answers</a:t>
            </a:r>
          </a:p>
        </p:txBody>
      </p:sp>
      <p:sp>
        <p:nvSpPr>
          <p:cNvPr id="4" name="Slide Number Placeholder 3"/>
          <p:cNvSpPr>
            <a:spLocks noGrp="1"/>
          </p:cNvSpPr>
          <p:nvPr>
            <p:ph type="sldNum" sz="quarter" idx="11"/>
          </p:nvPr>
        </p:nvSpPr>
        <p:spPr/>
        <p:txBody>
          <a:bodyPr/>
          <a:lstStyle/>
          <a:p>
            <a:fld id="{43C60FF2-A63C-458C-B3FD-0047AF235190}" type="slidenum">
              <a:rPr lang="en-US" smtClean="0"/>
              <a:pPr/>
              <a:t>30</a:t>
            </a:fld>
            <a:endParaRPr lang="en-US"/>
          </a:p>
        </p:txBody>
      </p:sp>
      <p:pic>
        <p:nvPicPr>
          <p:cNvPr id="7" name="Picture 6"/>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p:cNvSpPr>
            <a:spLocks noGrp="1"/>
          </p:cNvSpPr>
          <p:nvPr>
            <p:ph sz="half" idx="2"/>
          </p:nvPr>
        </p:nvSpPr>
        <p:spPr>
          <a:xfrm>
            <a:off x="412040" y="1504335"/>
            <a:ext cx="10694110" cy="1661993"/>
          </a:xfrm>
        </p:spPr>
        <p:txBody>
          <a:bodyPr/>
          <a:lstStyle/>
          <a:p>
            <a:pPr marL="342900" indent="-342900">
              <a:buAutoNum type="arabicPeriod"/>
            </a:pPr>
            <a:r>
              <a:rPr lang="en-US" b="1" dirty="0">
                <a:latin typeface="Arial" panose="020B0604020202020204" pitchFamily="34" charset="0"/>
                <a:cs typeface="Arial" panose="020B0604020202020204" pitchFamily="34" charset="0"/>
              </a:rPr>
              <a:t>What is the member criteria to enroll in a D-SNP Plan:</a:t>
            </a:r>
          </a:p>
          <a:p>
            <a:pPr marL="800329" lvl="1" indent="-342900">
              <a:buFont typeface="+mj-lt"/>
              <a:buAutoNum type="alphaUcPeriod"/>
            </a:pPr>
            <a:r>
              <a:rPr lang="en-US" dirty="0">
                <a:latin typeface="Arial" panose="020B0604020202020204" pitchFamily="34" charset="0"/>
                <a:cs typeface="Arial" panose="020B0604020202020204" pitchFamily="34" charset="0"/>
              </a:rPr>
              <a:t>D-SNP members qualify for Medicare due to being either aged and/or disabled.</a:t>
            </a:r>
          </a:p>
          <a:p>
            <a:pPr marL="800329" lvl="1" indent="-342900">
              <a:buFont typeface="+mj-lt"/>
              <a:buAutoNum type="alphaUcPeriod"/>
            </a:pPr>
            <a:r>
              <a:rPr lang="en-US" dirty="0">
                <a:latin typeface="Arial" panose="020B0604020202020204" pitchFamily="34" charset="0"/>
                <a:cs typeface="Arial" panose="020B0604020202020204" pitchFamily="34" charset="0"/>
              </a:rPr>
              <a:t>D-SNP members eligible for medical assistance from State of Florida under Medicaid</a:t>
            </a:r>
          </a:p>
          <a:p>
            <a:pPr marL="800329" lvl="1" indent="-342900">
              <a:buFont typeface="+mj-lt"/>
              <a:buAutoNum type="alphaUcPeriod"/>
            </a:pPr>
            <a:r>
              <a:rPr lang="en-US" dirty="0">
                <a:latin typeface="Arial" panose="020B0604020202020204" pitchFamily="34" charset="0"/>
                <a:cs typeface="Arial" panose="020B0604020202020204" pitchFamily="34" charset="0"/>
              </a:rPr>
              <a:t>HealthSun’s D-SNP member</a:t>
            </a:r>
            <a:r>
              <a:rPr lang="en-US" dirty="0">
                <a:solidFill>
                  <a:schemeClr val="tx1"/>
                </a:solidFill>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 must reside within the Plan’s services areas.</a:t>
            </a:r>
          </a:p>
          <a:p>
            <a:pPr marL="800329" lvl="1" indent="-342900">
              <a:buFont typeface="+mj-lt"/>
              <a:buAutoNum type="alphaUcPeriod"/>
            </a:pPr>
            <a:r>
              <a:rPr lang="en-US" b="1" dirty="0">
                <a:solidFill>
                  <a:srgbClr val="FF0000"/>
                </a:solidFill>
                <a:latin typeface="Arial" panose="020B0604020202020204" pitchFamily="34" charset="0"/>
                <a:cs typeface="Arial" panose="020B0604020202020204" pitchFamily="34" charset="0"/>
              </a:rPr>
              <a:t>All of the Above</a:t>
            </a:r>
          </a:p>
          <a:p>
            <a:pPr marL="342900" indent="-342900">
              <a:buFont typeface="+mj-lt"/>
              <a:buAutoNum type="alphaUcPeriod"/>
            </a:pPr>
            <a:endParaRPr lang="en-US" dirty="0"/>
          </a:p>
        </p:txBody>
      </p:sp>
      <p:sp>
        <p:nvSpPr>
          <p:cNvPr id="8" name="Content Placeholder 2"/>
          <p:cNvSpPr txBox="1">
            <a:spLocks/>
          </p:cNvSpPr>
          <p:nvPr/>
        </p:nvSpPr>
        <p:spPr>
          <a:xfrm>
            <a:off x="391258" y="3066435"/>
            <a:ext cx="10694110" cy="1661993"/>
          </a:xfrm>
          <a:prstGeom prst="rect">
            <a:avLst/>
          </a:prstGeom>
        </p:spPr>
        <p:txBody>
          <a:bodyPr wrap="square" lIns="0" tIns="0" rIns="0" bIns="0">
            <a:spAutoFit/>
          </a:bodyPr>
          <a:lst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a:lstStyle>
          <a:p>
            <a:r>
              <a:rPr lang="en-US" b="1" kern="0" dirty="0">
                <a:solidFill>
                  <a:sysClr val="windowText" lastClr="000000"/>
                </a:solidFill>
                <a:latin typeface="Arial" panose="020B0604020202020204" pitchFamily="34" charset="0"/>
                <a:cs typeface="Arial" panose="020B0604020202020204" pitchFamily="34" charset="0"/>
              </a:rPr>
              <a:t>2. The goals of HealthSun’s D-SNPs include and are not limited to:</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access to affordable medical, behavioral health and social services</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coordination of care through identified point of contact or gatekeeper</a:t>
            </a:r>
          </a:p>
          <a:p>
            <a:pPr marL="800329" lvl="1" indent="-342900">
              <a:buAutoNum type="alphaUcPeriod"/>
            </a:pPr>
            <a:r>
              <a:rPr lang="en-US" kern="0" dirty="0">
                <a:solidFill>
                  <a:sysClr val="windowText" lastClr="000000"/>
                </a:solidFill>
                <a:latin typeface="Arial" panose="020B0604020202020204" pitchFamily="34" charset="0"/>
                <a:cs typeface="Arial" panose="020B0604020202020204" pitchFamily="34" charset="0"/>
              </a:rPr>
              <a:t>Improve transition of care across settings &amp; providers</a:t>
            </a:r>
          </a:p>
          <a:p>
            <a:pPr marL="800329" lvl="1" indent="-342900">
              <a:buAutoNum type="alphaUcPeriod"/>
            </a:pPr>
            <a:r>
              <a:rPr lang="en-US" b="1" kern="0" dirty="0">
                <a:solidFill>
                  <a:srgbClr val="FF0000"/>
                </a:solidFill>
                <a:latin typeface="Arial" panose="020B0604020202020204" pitchFamily="34" charset="0"/>
                <a:cs typeface="Arial" panose="020B0604020202020204" pitchFamily="34" charset="0"/>
              </a:rPr>
              <a:t>All of the Above</a:t>
            </a:r>
          </a:p>
          <a:p>
            <a:pPr marL="342900" indent="-342900">
              <a:buAutoNum type="alphaUcPeriod"/>
            </a:pPr>
            <a:endParaRPr lang="en-US" kern="0" dirty="0">
              <a:solidFill>
                <a:sysClr val="windowText" lastClr="000000"/>
              </a:solidFill>
            </a:endParaRPr>
          </a:p>
        </p:txBody>
      </p:sp>
      <p:sp>
        <p:nvSpPr>
          <p:cNvPr id="10" name="Content Placeholder 2"/>
          <p:cNvSpPr txBox="1">
            <a:spLocks/>
          </p:cNvSpPr>
          <p:nvPr/>
        </p:nvSpPr>
        <p:spPr>
          <a:xfrm>
            <a:off x="442059" y="4704734"/>
            <a:ext cx="10694110" cy="1107996"/>
          </a:xfrm>
          <a:prstGeom prst="rect">
            <a:avLst/>
          </a:prstGeom>
        </p:spPr>
        <p:txBody>
          <a:bodyPr wrap="square" lIns="0" tIns="0" rIns="0" bIns="0">
            <a:spAutoFit/>
          </a:bodyPr>
          <a:lstStyle>
            <a:lvl1pPr marL="0">
              <a:defRPr>
                <a:latin typeface="+mn-lt"/>
                <a:ea typeface="+mn-ea"/>
                <a:cs typeface="+mn-cs"/>
              </a:defRPr>
            </a:lvl1pPr>
            <a:lvl2pPr marL="457429">
              <a:defRPr>
                <a:latin typeface="+mn-lt"/>
                <a:ea typeface="+mn-ea"/>
                <a:cs typeface="+mn-cs"/>
              </a:defRPr>
            </a:lvl2pPr>
            <a:lvl3pPr marL="914857">
              <a:defRPr>
                <a:latin typeface="+mn-lt"/>
                <a:ea typeface="+mn-ea"/>
                <a:cs typeface="+mn-cs"/>
              </a:defRPr>
            </a:lvl3pPr>
            <a:lvl4pPr marL="1372286">
              <a:defRPr>
                <a:latin typeface="+mn-lt"/>
                <a:ea typeface="+mn-ea"/>
                <a:cs typeface="+mn-cs"/>
              </a:defRPr>
            </a:lvl4pPr>
            <a:lvl5pPr marL="1829714">
              <a:defRPr>
                <a:latin typeface="+mn-lt"/>
                <a:ea typeface="+mn-ea"/>
                <a:cs typeface="+mn-cs"/>
              </a:defRPr>
            </a:lvl5pPr>
            <a:lvl6pPr marL="2287143">
              <a:defRPr>
                <a:latin typeface="+mn-lt"/>
                <a:ea typeface="+mn-ea"/>
                <a:cs typeface="+mn-cs"/>
              </a:defRPr>
            </a:lvl6pPr>
            <a:lvl7pPr marL="2744572">
              <a:defRPr>
                <a:latin typeface="+mn-lt"/>
                <a:ea typeface="+mn-ea"/>
                <a:cs typeface="+mn-cs"/>
              </a:defRPr>
            </a:lvl7pPr>
            <a:lvl8pPr marL="3202000">
              <a:defRPr>
                <a:latin typeface="+mn-lt"/>
                <a:ea typeface="+mn-ea"/>
                <a:cs typeface="+mn-cs"/>
              </a:defRPr>
            </a:lvl8pPr>
            <a:lvl9pPr marL="3659429">
              <a:defRPr>
                <a:latin typeface="+mn-lt"/>
                <a:ea typeface="+mn-ea"/>
                <a:cs typeface="+mn-cs"/>
              </a:defRPr>
            </a:lvl9pPr>
          </a:lstStyle>
          <a:p>
            <a:r>
              <a:rPr lang="en-US" b="1" kern="0" dirty="0">
                <a:solidFill>
                  <a:sysClr val="windowText" lastClr="000000"/>
                </a:solidFill>
                <a:latin typeface="Arial" panose="020B0604020202020204" pitchFamily="34" charset="0"/>
                <a:cs typeface="Arial" panose="020B0604020202020204" pitchFamily="34" charset="0"/>
              </a:rPr>
              <a:t>3. A MOC stands for:</a:t>
            </a:r>
          </a:p>
          <a:p>
            <a:pPr lvl="1"/>
            <a:r>
              <a:rPr lang="en-US" kern="0" dirty="0">
                <a:solidFill>
                  <a:sysClr val="windowText" lastClr="000000"/>
                </a:solidFill>
                <a:latin typeface="Arial" panose="020B0604020202020204" pitchFamily="34" charset="0"/>
                <a:cs typeface="Arial" panose="020B0604020202020204" pitchFamily="34" charset="0"/>
              </a:rPr>
              <a:t>A. Maximum Optimized Care</a:t>
            </a:r>
          </a:p>
          <a:p>
            <a:pPr lvl="1"/>
            <a:r>
              <a:rPr lang="en-US" kern="0" dirty="0">
                <a:solidFill>
                  <a:sysClr val="windowText" lastClr="000000"/>
                </a:solidFill>
                <a:latin typeface="Arial" panose="020B0604020202020204" pitchFamily="34" charset="0"/>
                <a:cs typeface="Arial" panose="020B0604020202020204" pitchFamily="34" charset="0"/>
              </a:rPr>
              <a:t>B. </a:t>
            </a:r>
            <a:r>
              <a:rPr lang="en-US" b="1" kern="0" dirty="0">
                <a:solidFill>
                  <a:srgbClr val="FF0000"/>
                </a:solidFill>
                <a:latin typeface="Arial" panose="020B0604020202020204" pitchFamily="34" charset="0"/>
                <a:cs typeface="Arial" panose="020B0604020202020204" pitchFamily="34" charset="0"/>
              </a:rPr>
              <a:t>Model of Care</a:t>
            </a:r>
          </a:p>
          <a:p>
            <a:pPr lvl="1"/>
            <a:r>
              <a:rPr lang="en-US" kern="0" dirty="0">
                <a:solidFill>
                  <a:sysClr val="windowText" lastClr="000000"/>
                </a:solidFill>
                <a:latin typeface="Arial" panose="020B0604020202020204" pitchFamily="34" charset="0"/>
                <a:cs typeface="Arial" panose="020B0604020202020204" pitchFamily="34" charset="0"/>
              </a:rPr>
              <a:t>C. None of the Above</a:t>
            </a:r>
          </a:p>
        </p:txBody>
      </p:sp>
    </p:spTree>
    <p:extLst>
      <p:ext uri="{BB962C8B-B14F-4D97-AF65-F5344CB8AC3E}">
        <p14:creationId xmlns:p14="http://schemas.microsoft.com/office/powerpoint/2010/main" val="2901492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74982-6B5E-510E-BAAE-26FD8957B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B1996-279E-E0D0-7CBB-A0833BAE5568}"/>
              </a:ext>
            </a:extLst>
          </p:cNvPr>
          <p:cNvSpPr>
            <a:spLocks noGrp="1"/>
          </p:cNvSpPr>
          <p:nvPr>
            <p:ph type="title"/>
          </p:nvPr>
        </p:nvSpPr>
        <p:spPr>
          <a:xfrm>
            <a:off x="360800" y="361950"/>
            <a:ext cx="9400915" cy="461665"/>
          </a:xfrm>
        </p:spPr>
        <p:txBody>
          <a:bodyPr/>
          <a:lstStyle/>
          <a:p>
            <a:r>
              <a:rPr lang="en-US" dirty="0"/>
              <a:t>Knowledge Check –Answers (continued)</a:t>
            </a:r>
          </a:p>
        </p:txBody>
      </p:sp>
      <p:sp>
        <p:nvSpPr>
          <p:cNvPr id="4" name="Slide Number Placeholder 3">
            <a:extLst>
              <a:ext uri="{FF2B5EF4-FFF2-40B4-BE49-F238E27FC236}">
                <a16:creationId xmlns:a16="http://schemas.microsoft.com/office/drawing/2014/main" id="{5C14E417-C145-70B6-4CDA-2BA872F706B8}"/>
              </a:ext>
            </a:extLst>
          </p:cNvPr>
          <p:cNvSpPr>
            <a:spLocks noGrp="1"/>
          </p:cNvSpPr>
          <p:nvPr>
            <p:ph type="sldNum" sz="quarter" idx="11"/>
          </p:nvPr>
        </p:nvSpPr>
        <p:spPr/>
        <p:txBody>
          <a:bodyPr/>
          <a:lstStyle/>
          <a:p>
            <a:fld id="{43C60FF2-A63C-458C-B3FD-0047AF235190}" type="slidenum">
              <a:rPr lang="en-US" smtClean="0"/>
              <a:pPr/>
              <a:t>31</a:t>
            </a:fld>
            <a:endParaRPr lang="en-US"/>
          </a:p>
        </p:txBody>
      </p:sp>
      <p:pic>
        <p:nvPicPr>
          <p:cNvPr id="7" name="Picture 6">
            <a:extLst>
              <a:ext uri="{FF2B5EF4-FFF2-40B4-BE49-F238E27FC236}">
                <a16:creationId xmlns:a16="http://schemas.microsoft.com/office/drawing/2014/main" id="{ACBE04ED-F58A-20EF-9B04-8F91F5DFE1B4}"/>
              </a:ext>
            </a:extLst>
          </p:cNvPr>
          <p:cNvPicPr>
            <a:picLocks noChangeAspect="1"/>
          </p:cNvPicPr>
          <p:nvPr/>
        </p:nvPicPr>
        <p:blipFill>
          <a:blip r:embed="rId2"/>
          <a:stretch>
            <a:fillRect/>
          </a:stretch>
        </p:blipFill>
        <p:spPr>
          <a:xfrm>
            <a:off x="9781393" y="177493"/>
            <a:ext cx="1987236" cy="754977"/>
          </a:xfrm>
          <a:prstGeom prst="rect">
            <a:avLst/>
          </a:prstGeom>
        </p:spPr>
      </p:pic>
      <p:sp>
        <p:nvSpPr>
          <p:cNvPr id="3" name="Content Placeholder 2">
            <a:extLst>
              <a:ext uri="{FF2B5EF4-FFF2-40B4-BE49-F238E27FC236}">
                <a16:creationId xmlns:a16="http://schemas.microsoft.com/office/drawing/2014/main" id="{181321E2-4B95-6BD9-BEF9-3239D9975C62}"/>
              </a:ext>
            </a:extLst>
          </p:cNvPr>
          <p:cNvSpPr>
            <a:spLocks noGrp="1"/>
          </p:cNvSpPr>
          <p:nvPr>
            <p:ph sz="half" idx="2"/>
          </p:nvPr>
        </p:nvSpPr>
        <p:spPr>
          <a:xfrm>
            <a:off x="491836" y="1748175"/>
            <a:ext cx="10694110" cy="1107996"/>
          </a:xfrm>
        </p:spPr>
        <p:txBody>
          <a:bodyPr/>
          <a:lstStyle/>
          <a:p>
            <a:r>
              <a:rPr lang="en-US" b="1" dirty="0">
                <a:latin typeface="Arial" panose="020B0604020202020204" pitchFamily="34" charset="0"/>
                <a:cs typeface="Arial" panose="020B0604020202020204" pitchFamily="34" charset="0"/>
              </a:rPr>
              <a:t>4.  The Health Plan offers Dual &amp; Chronic SNPs to eligible Members. </a:t>
            </a:r>
          </a:p>
          <a:p>
            <a:pPr marL="800329" lvl="1" indent="-342900">
              <a:buFont typeface="+mj-lt"/>
              <a:buAutoNum type="alphaUcPeriod"/>
            </a:pPr>
            <a:r>
              <a:rPr lang="en-US" dirty="0">
                <a:solidFill>
                  <a:srgbClr val="FF0000"/>
                </a:solidFill>
                <a:latin typeface="Arial" panose="020B0604020202020204" pitchFamily="34" charset="0"/>
                <a:cs typeface="Arial" panose="020B0604020202020204" pitchFamily="34" charset="0"/>
              </a:rPr>
              <a:t>True</a:t>
            </a:r>
          </a:p>
          <a:p>
            <a:pPr marL="800329" lvl="1" indent="-342900">
              <a:buFont typeface="+mj-lt"/>
              <a:buAutoNum type="alphaUcPeriod"/>
            </a:pPr>
            <a:r>
              <a:rPr lang="en-US" dirty="0">
                <a:latin typeface="Arial" panose="020B0604020202020204" pitchFamily="34" charset="0"/>
                <a:cs typeface="Arial" panose="020B0604020202020204" pitchFamily="34" charset="0"/>
              </a:rPr>
              <a:t>False</a:t>
            </a:r>
          </a:p>
          <a:p>
            <a:pPr marL="342900" indent="-342900">
              <a:buFont typeface="+mj-lt"/>
              <a:buAutoNum type="alphaUcPeriod"/>
            </a:pPr>
            <a:endParaRPr lang="en-US" dirty="0"/>
          </a:p>
        </p:txBody>
      </p:sp>
    </p:spTree>
    <p:extLst>
      <p:ext uri="{BB962C8B-B14F-4D97-AF65-F5344CB8AC3E}">
        <p14:creationId xmlns:p14="http://schemas.microsoft.com/office/powerpoint/2010/main" val="303194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6D68ED-8273-304D-B891-C1FC90282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5531"/>
            <a:ext cx="12179300" cy="6858000"/>
          </a:xfrm>
          <a:prstGeom prst="rect">
            <a:avLst/>
          </a:prstGeom>
        </p:spPr>
      </p:pic>
      <p:pic>
        <p:nvPicPr>
          <p:cNvPr id="5" name="Picture 4">
            <a:extLst>
              <a:ext uri="{FF2B5EF4-FFF2-40B4-BE49-F238E27FC236}">
                <a16:creationId xmlns:a16="http://schemas.microsoft.com/office/drawing/2014/main" id="{24499310-71D2-DB4C-B3C6-58AE4F8245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05065" y="2536717"/>
            <a:ext cx="3722910" cy="1737358"/>
          </a:xfrm>
          <a:prstGeom prst="rect">
            <a:avLst/>
          </a:prstGeom>
        </p:spPr>
      </p:pic>
      <p:sp>
        <p:nvSpPr>
          <p:cNvPr id="7" name="Slide Number Placeholder 6"/>
          <p:cNvSpPr>
            <a:spLocks noGrp="1"/>
          </p:cNvSpPr>
          <p:nvPr>
            <p:ph type="sldNum" sz="quarter" idx="7"/>
          </p:nvPr>
        </p:nvSpPr>
        <p:spPr/>
        <p:txBody>
          <a:bodyPr/>
          <a:lstStyle/>
          <a:p>
            <a:fld id="{B6F15528-21DE-4FAA-801E-634DDDAF4B2B}" type="slidenum">
              <a:rPr lang="en-US" smtClean="0"/>
              <a:t>32</a:t>
            </a:fld>
            <a:endParaRPr lang="en-US"/>
          </a:p>
        </p:txBody>
      </p:sp>
      <p:sp>
        <p:nvSpPr>
          <p:cNvPr id="11" name="TextBox 10"/>
          <p:cNvSpPr txBox="1"/>
          <p:nvPr/>
        </p:nvSpPr>
        <p:spPr>
          <a:xfrm>
            <a:off x="1200150" y="4514850"/>
            <a:ext cx="10058400" cy="1200329"/>
          </a:xfrm>
          <a:prstGeom prst="rect">
            <a:avLst/>
          </a:prstGeom>
          <a:noFill/>
        </p:spPr>
        <p:txBody>
          <a:bodyPr wrap="square" rtlCol="0">
            <a:spAutoFit/>
          </a:bodyPr>
          <a:lstStyle/>
          <a:p>
            <a:r>
              <a:rPr lang="en-US" dirty="0">
                <a:solidFill>
                  <a:schemeClr val="bg1"/>
                </a:solidFill>
              </a:rPr>
              <a:t>HealthSun Health Plans is an HMO plan with a Medicare contract and a Medicaid contract with the State of Florida Agency for Health Care Administration. Enrollment in HealthSun Health Plans depends on contract renewal.  HealthSun complies with applicable Federal civil rights laws and does not discriminate on the basis of race, color, national origin, age, disability, or sex.</a:t>
            </a:r>
          </a:p>
        </p:txBody>
      </p:sp>
    </p:spTree>
    <p:extLst>
      <p:ext uri="{BB962C8B-B14F-4D97-AF65-F5344CB8AC3E}">
        <p14:creationId xmlns:p14="http://schemas.microsoft.com/office/powerpoint/2010/main" val="24025240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cstate="print"/>
          <a:stretch>
            <a:fillRect/>
          </a:stretch>
        </a:blipFill>
      </a:spPr>
      <a:bodyPr wrap="square" lIns="0" tIns="0" rIns="0" bIns="0" rtlCol="0"/>
      <a:lstStyle>
        <a:defPPr algn="l">
          <a:defRPr sz="1801" dirty="0"/>
        </a:defPPr>
      </a:lstStyle>
    </a:spDef>
  </a:objectDefaults>
  <a:extraClrSchemeLst/>
  <a:extLst>
    <a:ext uri="{05A4C25C-085E-4340-85A3-A5531E510DB2}">
      <thm15:themeFamily xmlns:thm15="http://schemas.microsoft.com/office/thememl/2012/main" name="HS-20-185 Presentation Template Design- Powerpoint 2" id="{F83DFD63-7900-1C49-A328-E1591FA1CEB4}" vid="{EA491D18-8ED7-1746-B5F5-DE0F6202B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79975A5A473D4BB37FA9594FFBB603" ma:contentTypeVersion="8" ma:contentTypeDescription="Create a new document." ma:contentTypeScope="" ma:versionID="572b2b9f8318f1fdcd231e14f72de106">
  <xsd:schema xmlns:xsd="http://www.w3.org/2001/XMLSchema" xmlns:xs="http://www.w3.org/2001/XMLSchema" xmlns:p="http://schemas.microsoft.com/office/2006/metadata/properties" xmlns:ns3="a01d10e5-6b48-4228-a077-739c8752722c" targetNamespace="http://schemas.microsoft.com/office/2006/metadata/properties" ma:root="true" ma:fieldsID="97b62910ab37857a38335831a19b6bf6" ns3:_="">
    <xsd:import namespace="a01d10e5-6b48-4228-a077-739c8752722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1d10e5-6b48-4228-a077-739c875272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9612B3-7928-40A6-AB57-F027586475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1d10e5-6b48-4228-a077-739c875272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B13099-430E-46BC-B371-682EADEDBA27}">
  <ds:schemaRefs>
    <ds:schemaRef ds:uri="http://schemas.microsoft.com/sharepoint/v3/contenttype/forms"/>
  </ds:schemaRefs>
</ds:datastoreItem>
</file>

<file path=customXml/itemProps3.xml><?xml version="1.0" encoding="utf-8"?>
<ds:datastoreItem xmlns:ds="http://schemas.openxmlformats.org/officeDocument/2006/customXml" ds:itemID="{2D4FBE53-9FD8-45DF-B7AA-506CE0CDA34A}">
  <ds:schemaRefs>
    <ds:schemaRef ds:uri="http://purl.org/dc/elements/1.1/"/>
    <ds:schemaRef ds:uri="http://purl.org/dc/terms/"/>
    <ds:schemaRef ds:uri="http://purl.org/dc/dcmitype/"/>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a01d10e5-6b48-4228-a077-739c8752722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23474</TotalTime>
  <Words>2910</Words>
  <Application>Microsoft Office PowerPoint</Application>
  <PresentationFormat>Custom</PresentationFormat>
  <Paragraphs>360</Paragraphs>
  <Slides>32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Gotham</vt:lpstr>
      <vt:lpstr>Gotham Black</vt:lpstr>
      <vt:lpstr>Source Sans Pro</vt:lpstr>
      <vt:lpstr>Office Theme</vt:lpstr>
      <vt:lpstr>PowerPoint Presentation</vt:lpstr>
      <vt:lpstr>Training Objectives</vt:lpstr>
      <vt:lpstr>HealthSun Health Plans Overview</vt:lpstr>
      <vt:lpstr>Special Needs Plans (SNP) Background </vt:lpstr>
      <vt:lpstr>HealthSun MediSun Plus Dual Special Needs Plans  (D-SNP)</vt:lpstr>
      <vt:lpstr>HealthSun Chronic Special Needs Plans (C-SNP) </vt:lpstr>
      <vt:lpstr>PowerPoint Presentation</vt:lpstr>
      <vt:lpstr>D-SNP Contract Information </vt:lpstr>
      <vt:lpstr>Goals of HealthSun Special Needs Plan (SNP) &amp; Model of Care (MOC)</vt:lpstr>
      <vt:lpstr>What is a Model of Care (MOC)?</vt:lpstr>
      <vt:lpstr>SNP MOC Addresses the Following:</vt:lpstr>
      <vt:lpstr>SNP Population Criteria</vt:lpstr>
      <vt:lpstr>SNP Target Population </vt:lpstr>
      <vt:lpstr>Care Coordination</vt:lpstr>
      <vt:lpstr>Case Management Program Focus </vt:lpstr>
      <vt:lpstr>Health Risk Assessment (HRA)</vt:lpstr>
      <vt:lpstr>Individualized Care Plan (ICP) </vt:lpstr>
      <vt:lpstr>Inter-Disciplinary Care Team (ICT) </vt:lpstr>
      <vt:lpstr>Inter-Disciplinary Care Team (ICT)</vt:lpstr>
      <vt:lpstr>Care Transition </vt:lpstr>
      <vt:lpstr>Provider’s Role in HealthSun SNP </vt:lpstr>
      <vt:lpstr>Provider Network </vt:lpstr>
      <vt:lpstr>Quality Measurement &amp; Performance Improvement (Continues)</vt:lpstr>
      <vt:lpstr>Quality Measurement &amp; Performance Improvement</vt:lpstr>
      <vt:lpstr>PowerPoint Presentation</vt:lpstr>
      <vt:lpstr>References</vt:lpstr>
      <vt:lpstr>Resources</vt:lpstr>
      <vt:lpstr>Knowledge Check - Questions</vt:lpstr>
      <vt:lpstr>Knowledge Check - Questions</vt:lpstr>
      <vt:lpstr>Knowledge Check -Answers</vt:lpstr>
      <vt:lpstr>Knowledge Check –Answers (continued)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Natasha Fonseca</dc:creator>
  <cp:lastModifiedBy>Robin Ashwell</cp:lastModifiedBy>
  <cp:revision>242</cp:revision>
  <cp:lastPrinted>2020-10-20T20:25:36Z</cp:lastPrinted>
  <dcterms:created xsi:type="dcterms:W3CDTF">2020-09-28T15:35:58Z</dcterms:created>
  <dcterms:modified xsi:type="dcterms:W3CDTF">2026-06-17T20:06:37Z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2020-09-28T00:00:00Z</vt:filetime>
  </property>
  <property fmtid="{D5CDD505-2E9C-101B-9397-08002B2CF9AE}" pid="3" name="Creator">
    <vt:lpwstr>Adobe InDesign 15.1 (Macintosh)</vt:lpwstr>
  </property>
  <property fmtid="{D5CDD505-2E9C-101B-9397-08002B2CF9AE}" pid="4" name="LastSaved">
    <vt:filetime>2020-09-28T00:00:00Z</vt:filetime>
  </property>
  <property fmtid="{D5CDD505-2E9C-101B-9397-08002B2CF9AE}" pid="5" name="ContentTypeId">
    <vt:lpwstr>0x0101004079975A5A473D4BB37FA9594FFBB603</vt:lpwstr>
  </property>
</Properties>
</file>